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6"/>
  </p:notesMasterIdLst>
  <p:sldIdLst>
    <p:sldId id="257" r:id="rId5"/>
    <p:sldId id="258" r:id="rId6"/>
    <p:sldId id="259" r:id="rId7"/>
    <p:sldId id="265" r:id="rId8"/>
    <p:sldId id="268" r:id="rId9"/>
    <p:sldId id="266" r:id="rId10"/>
    <p:sldId id="273" r:id="rId11"/>
    <p:sldId id="276" r:id="rId12"/>
    <p:sldId id="275" r:id="rId13"/>
    <p:sldId id="269" r:id="rId14"/>
    <p:sldId id="274"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90870D9-AA62-0A41-59A1-84FA869E772B}" v="11" dt="2023-02-10T16:00:38.92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243" autoAdjust="0"/>
    <p:restoredTop sz="82079" autoAdjust="0"/>
  </p:normalViewPr>
  <p:slideViewPr>
    <p:cSldViewPr>
      <p:cViewPr varScale="1">
        <p:scale>
          <a:sx n="68" d="100"/>
          <a:sy n="68" d="100"/>
        </p:scale>
        <p:origin x="1531" y="67"/>
      </p:cViewPr>
      <p:guideLst>
        <p:guide orient="horz" pos="2160"/>
        <p:guide pos="2880"/>
      </p:guideLst>
    </p:cSldViewPr>
  </p:slideViewPr>
  <p:notesTextViewPr>
    <p:cViewPr>
      <p:scale>
        <a:sx n="100" d="100"/>
        <a:sy n="100" d="100"/>
      </p:scale>
      <p:origin x="0" y="0"/>
    </p:cViewPr>
  </p:notesTextViewPr>
  <p:notesViewPr>
    <p:cSldViewPr>
      <p:cViewPr varScale="1">
        <p:scale>
          <a:sx n="55" d="100"/>
          <a:sy n="55" d="100"/>
        </p:scale>
        <p:origin x="-2892"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D118594-2461-4CC5-B0D8-6D5B0C9A1B76}" type="datetimeFigureOut">
              <a:rPr lang="en-US" smtClean="0"/>
              <a:pPr/>
              <a:t>2/10/2023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1F575D3-ABA2-45E8-A804-D55F88325BB7}" type="slidenum">
              <a:rPr lang="en-GB" smtClean="0"/>
              <a:pPr/>
              <a:t>‹#›</a:t>
            </a:fld>
            <a:endParaRPr lang="en-GB"/>
          </a:p>
        </p:txBody>
      </p:sp>
    </p:spTree>
    <p:extLst>
      <p:ext uri="{BB962C8B-B14F-4D97-AF65-F5344CB8AC3E}">
        <p14:creationId xmlns:p14="http://schemas.microsoft.com/office/powerpoint/2010/main" val="1267094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8:50 - Callie</a:t>
            </a:r>
          </a:p>
        </p:txBody>
      </p:sp>
      <p:sp>
        <p:nvSpPr>
          <p:cNvPr id="4" name="Slide Number Placeholder 3"/>
          <p:cNvSpPr>
            <a:spLocks noGrp="1"/>
          </p:cNvSpPr>
          <p:nvPr>
            <p:ph type="sldNum" sz="quarter" idx="10"/>
          </p:nvPr>
        </p:nvSpPr>
        <p:spPr/>
        <p:txBody>
          <a:bodyPr/>
          <a:lstStyle/>
          <a:p>
            <a:fld id="{E1F575D3-ABA2-45E8-A804-D55F88325BB7}"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Callie</a:t>
            </a:r>
          </a:p>
          <a:p>
            <a:r>
              <a:rPr lang="en-GB" dirty="0"/>
              <a:t>Discussion / feedback – how could this be applied here at </a:t>
            </a:r>
            <a:r>
              <a:rPr lang="en-GB" dirty="0" err="1"/>
              <a:t>Bilton</a:t>
            </a:r>
            <a:r>
              <a:rPr lang="en-GB" dirty="0"/>
              <a:t> High School?</a:t>
            </a:r>
          </a:p>
          <a:p>
            <a:r>
              <a:rPr lang="en-GB" dirty="0"/>
              <a:t>What would</a:t>
            </a:r>
            <a:r>
              <a:rPr lang="en-GB" baseline="0" dirty="0"/>
              <a:t> it be useful to do in the forthcoming sessions?</a:t>
            </a:r>
            <a:endParaRPr lang="en-GB" dirty="0"/>
          </a:p>
        </p:txBody>
      </p:sp>
      <p:sp>
        <p:nvSpPr>
          <p:cNvPr id="4" name="Slide Number Placeholder 3"/>
          <p:cNvSpPr>
            <a:spLocks noGrp="1"/>
          </p:cNvSpPr>
          <p:nvPr>
            <p:ph type="sldNum" sz="quarter" idx="10"/>
          </p:nvPr>
        </p:nvSpPr>
        <p:spPr/>
        <p:txBody>
          <a:bodyPr/>
          <a:lstStyle/>
          <a:p>
            <a:fld id="{E1F575D3-ABA2-45E8-A804-D55F88325BB7}" type="slidenum">
              <a:rPr lang="en-GB" smtClean="0"/>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9.00 - Emma</a:t>
            </a:r>
          </a:p>
        </p:txBody>
      </p:sp>
      <p:sp>
        <p:nvSpPr>
          <p:cNvPr id="4" name="Slide Number Placeholder 3"/>
          <p:cNvSpPr>
            <a:spLocks noGrp="1"/>
          </p:cNvSpPr>
          <p:nvPr>
            <p:ph type="sldNum" sz="quarter" idx="10"/>
          </p:nvPr>
        </p:nvSpPr>
        <p:spPr/>
        <p:txBody>
          <a:bodyPr/>
          <a:lstStyle/>
          <a:p>
            <a:fld id="{E1F575D3-ABA2-45E8-A804-D55F88325BB7}" type="slidenum">
              <a:rPr lang="en-GB" smtClean="0"/>
              <a:pPr/>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Simple View of Reading from Rose Report 2006 – A useful conceptual framework</a:t>
            </a:r>
            <a:r>
              <a:rPr lang="en-GB" baseline="0" dirty="0"/>
              <a:t> to replace the search lights model (phonics, grammar, word recognition, context)</a:t>
            </a: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baseline="0" dirty="0">
                <a:solidFill>
                  <a:schemeClr val="tx1"/>
                </a:solidFill>
                <a:latin typeface="+mn-lt"/>
                <a:ea typeface="+mn-ea"/>
                <a:cs typeface="+mn-cs"/>
              </a:rPr>
              <a:t>Sir Jim Rose was commissioned to conduct ‘an independent review of best practice in the teaching of early reading and the range of strategies that best support children who have fallen behind in reading to catch up’.</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baseline="0" dirty="0">
                <a:solidFill>
                  <a:schemeClr val="tx1"/>
                </a:solidFill>
                <a:latin typeface="+mn-lt"/>
                <a:ea typeface="+mn-ea"/>
                <a:cs typeface="+mn-cs"/>
              </a:rPr>
              <a:t>Published in March 2006</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baseline="0" dirty="0">
                <a:solidFill>
                  <a:schemeClr val="tx1"/>
                </a:solidFill>
                <a:latin typeface="+mn-lt"/>
                <a:ea typeface="+mn-ea"/>
                <a:cs typeface="+mn-cs"/>
              </a:rPr>
              <a:t>Milton – went blind. Wanted to continue to read ancient Greek texts. Daughters learned how to pronounce the Greek letters, and uncomprehendingly “read” to their father. He understood what they were reading, and so could understand the meaning. </a:t>
            </a:r>
            <a:endParaRPr lang="en-GB" baseline="0" dirty="0"/>
          </a:p>
        </p:txBody>
      </p:sp>
      <p:sp>
        <p:nvSpPr>
          <p:cNvPr id="4" name="Slide Number Placeholder 3"/>
          <p:cNvSpPr>
            <a:spLocks noGrp="1"/>
          </p:cNvSpPr>
          <p:nvPr>
            <p:ph type="sldNum" sz="quarter" idx="10"/>
          </p:nvPr>
        </p:nvSpPr>
        <p:spPr/>
        <p:txBody>
          <a:bodyPr/>
          <a:lstStyle/>
          <a:p>
            <a:fld id="{E1F575D3-ABA2-45E8-A804-D55F88325BB7}" type="slidenum">
              <a:rPr lang="en-GB" smtClean="0"/>
              <a:pPr/>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E1F575D3-ABA2-45E8-A804-D55F88325BB7}" type="slidenum">
              <a:rPr lang="en-GB" smtClean="0"/>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dirty="0"/>
              <a:t> </a:t>
            </a:r>
          </a:p>
          <a:p>
            <a:pPr>
              <a:buFont typeface="Arial" pitchFamily="34" charset="0"/>
              <a:buChar char="•"/>
            </a:pPr>
            <a:r>
              <a:rPr lang="en-GB" dirty="0"/>
              <a:t> a</a:t>
            </a:r>
            <a:r>
              <a:rPr lang="en-GB" baseline="0" dirty="0"/>
              <a:t> phoneme is the smallest unit of sound in speech capable of distinguishing meaning. e.g. pan / ban  Different languages have different phonemes e.g. Spanish 24 phonemes</a:t>
            </a:r>
          </a:p>
          <a:p>
            <a:pPr>
              <a:buFont typeface="Arial" pitchFamily="34" charset="0"/>
              <a:buChar char="•"/>
            </a:pPr>
            <a:r>
              <a:rPr lang="en-GB" baseline="0" dirty="0"/>
              <a:t> </a:t>
            </a:r>
            <a:r>
              <a:rPr lang="en-GB" baseline="0" dirty="0" err="1"/>
              <a:t>cf</a:t>
            </a:r>
            <a:r>
              <a:rPr lang="en-GB" baseline="0" dirty="0"/>
              <a:t> </a:t>
            </a:r>
            <a:r>
              <a:rPr lang="en-GB" baseline="0" dirty="0" err="1"/>
              <a:t>e.g</a:t>
            </a:r>
            <a:r>
              <a:rPr lang="en-GB" baseline="0" dirty="0"/>
              <a:t> Japanese, where symbols are ideograms that represent ideas visually</a:t>
            </a:r>
          </a:p>
          <a:p>
            <a:pPr>
              <a:buFont typeface="Arial" pitchFamily="34" charset="0"/>
              <a:buChar char="•"/>
            </a:pPr>
            <a:r>
              <a:rPr lang="en-GB" baseline="0" dirty="0"/>
              <a:t>Can you see a problem? Lack of 1:1 correspondence</a:t>
            </a:r>
            <a:endParaRPr lang="en-GB" dirty="0"/>
          </a:p>
        </p:txBody>
      </p:sp>
      <p:sp>
        <p:nvSpPr>
          <p:cNvPr id="4" name="Slide Number Placeholder 3"/>
          <p:cNvSpPr>
            <a:spLocks noGrp="1"/>
          </p:cNvSpPr>
          <p:nvPr>
            <p:ph type="sldNum" sz="quarter" idx="10"/>
          </p:nvPr>
        </p:nvSpPr>
        <p:spPr/>
        <p:txBody>
          <a:bodyPr/>
          <a:lstStyle/>
          <a:p>
            <a:fld id="{E1F575D3-ABA2-45E8-A804-D55F88325BB7}" type="slidenum">
              <a:rPr lang="en-GB" smtClean="0"/>
              <a:pPr/>
              <a:t>6</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10:00 - Callie</a:t>
            </a:r>
          </a:p>
        </p:txBody>
      </p:sp>
      <p:sp>
        <p:nvSpPr>
          <p:cNvPr id="4" name="Slide Number Placeholder 3"/>
          <p:cNvSpPr>
            <a:spLocks noGrp="1"/>
          </p:cNvSpPr>
          <p:nvPr>
            <p:ph type="sldNum" sz="quarter" idx="10"/>
          </p:nvPr>
        </p:nvSpPr>
        <p:spPr/>
        <p:txBody>
          <a:bodyPr/>
          <a:lstStyle/>
          <a:p>
            <a:fld id="{E1F575D3-ABA2-45E8-A804-D55F88325BB7}" type="slidenum">
              <a:rPr lang="en-GB" smtClean="0"/>
              <a:pPr/>
              <a:t>10</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EB235A8-C45A-478F-8B61-5820CEB4CD69}" type="datetimeFigureOut">
              <a:rPr lang="en-US" smtClean="0"/>
              <a:pPr/>
              <a:t>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8004B9-20C9-4278-96C2-E3876BC2E47D}" type="slidenum">
              <a:rPr lang="en-GB" smtClean="0"/>
              <a:pPr/>
              <a:t>‹#›</a:t>
            </a:fld>
            <a:endParaRPr lang="en-GB"/>
          </a:p>
        </p:txBody>
      </p:sp>
    </p:spTree>
    <p:extLst>
      <p:ext uri="{BB962C8B-B14F-4D97-AF65-F5344CB8AC3E}">
        <p14:creationId xmlns:p14="http://schemas.microsoft.com/office/powerpoint/2010/main" val="29982303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B235A8-C45A-478F-8B61-5820CEB4CD69}" type="datetimeFigureOut">
              <a:rPr lang="en-US" smtClean="0"/>
              <a:pPr/>
              <a:t>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8004B9-20C9-4278-96C2-E3876BC2E47D}" type="slidenum">
              <a:rPr lang="en-GB" smtClean="0"/>
              <a:pPr/>
              <a:t>‹#›</a:t>
            </a:fld>
            <a:endParaRPr lang="en-GB"/>
          </a:p>
        </p:txBody>
      </p:sp>
    </p:spTree>
    <p:extLst>
      <p:ext uri="{BB962C8B-B14F-4D97-AF65-F5344CB8AC3E}">
        <p14:creationId xmlns:p14="http://schemas.microsoft.com/office/powerpoint/2010/main" val="24202438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B235A8-C45A-478F-8B61-5820CEB4CD69}" type="datetimeFigureOut">
              <a:rPr lang="en-US" smtClean="0"/>
              <a:pPr/>
              <a:t>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8004B9-20C9-4278-96C2-E3876BC2E47D}" type="slidenum">
              <a:rPr lang="en-GB" smtClean="0"/>
              <a:pPr/>
              <a:t>‹#›</a:t>
            </a:fld>
            <a:endParaRPr lang="en-GB"/>
          </a:p>
        </p:txBody>
      </p:sp>
    </p:spTree>
    <p:extLst>
      <p:ext uri="{BB962C8B-B14F-4D97-AF65-F5344CB8AC3E}">
        <p14:creationId xmlns:p14="http://schemas.microsoft.com/office/powerpoint/2010/main" val="25893089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EB235A8-C45A-478F-8B61-5820CEB4CD69}" type="datetimeFigureOut">
              <a:rPr lang="en-US" smtClean="0"/>
              <a:pPr/>
              <a:t>2/10/2023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8004B9-20C9-4278-96C2-E3876BC2E47D}" type="slidenum">
              <a:rPr lang="en-GB" smtClean="0"/>
              <a:pPr/>
              <a:t>‹#›</a:t>
            </a:fld>
            <a:endParaRPr lang="en-GB"/>
          </a:p>
        </p:txBody>
      </p:sp>
    </p:spTree>
    <p:extLst>
      <p:ext uri="{BB962C8B-B14F-4D97-AF65-F5344CB8AC3E}">
        <p14:creationId xmlns:p14="http://schemas.microsoft.com/office/powerpoint/2010/main" val="26474762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EB235A8-C45A-478F-8B61-5820CEB4CD69}" type="datetimeFigureOut">
              <a:rPr lang="en-US" smtClean="0"/>
              <a:pPr/>
              <a:t>2/10/2023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B8004B9-20C9-4278-96C2-E3876BC2E47D}" type="slidenum">
              <a:rPr lang="en-GB" smtClean="0"/>
              <a:pPr/>
              <a:t>‹#›</a:t>
            </a:fld>
            <a:endParaRPr lang="en-GB"/>
          </a:p>
        </p:txBody>
      </p:sp>
    </p:spTree>
    <p:extLst>
      <p:ext uri="{BB962C8B-B14F-4D97-AF65-F5344CB8AC3E}">
        <p14:creationId xmlns:p14="http://schemas.microsoft.com/office/powerpoint/2010/main" val="41161135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EB235A8-C45A-478F-8B61-5820CEB4CD69}" type="datetimeFigureOut">
              <a:rPr lang="en-US" smtClean="0"/>
              <a:pPr/>
              <a:t>2/10/2023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B8004B9-20C9-4278-96C2-E3876BC2E47D}" type="slidenum">
              <a:rPr lang="en-GB" smtClean="0"/>
              <a:pPr/>
              <a:t>‹#›</a:t>
            </a:fld>
            <a:endParaRPr lang="en-GB"/>
          </a:p>
        </p:txBody>
      </p:sp>
    </p:spTree>
    <p:extLst>
      <p:ext uri="{BB962C8B-B14F-4D97-AF65-F5344CB8AC3E}">
        <p14:creationId xmlns:p14="http://schemas.microsoft.com/office/powerpoint/2010/main" val="16738312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B235A8-C45A-478F-8B61-5820CEB4CD69}" type="datetimeFigureOut">
              <a:rPr lang="en-US" smtClean="0"/>
              <a:pPr/>
              <a:t>2/10/2023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B8004B9-20C9-4278-96C2-E3876BC2E47D}" type="slidenum">
              <a:rPr lang="en-GB" smtClean="0"/>
              <a:pPr/>
              <a:t>‹#›</a:t>
            </a:fld>
            <a:endParaRPr lang="en-GB"/>
          </a:p>
        </p:txBody>
      </p:sp>
    </p:spTree>
    <p:extLst>
      <p:ext uri="{BB962C8B-B14F-4D97-AF65-F5344CB8AC3E}">
        <p14:creationId xmlns:p14="http://schemas.microsoft.com/office/powerpoint/2010/main" val="3047698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2EB235A8-C45A-478F-8B61-5820CEB4CD69}" type="datetimeFigureOut">
              <a:rPr lang="en-US" smtClean="0"/>
              <a:pPr/>
              <a:t>2/10/2023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8004B9-20C9-4278-96C2-E3876BC2E47D}" type="slidenum">
              <a:rPr lang="en-GB" smtClean="0"/>
              <a:pPr/>
              <a:t>‹#›</a:t>
            </a:fld>
            <a:endParaRPr lang="en-GB"/>
          </a:p>
        </p:txBody>
      </p:sp>
    </p:spTree>
    <p:extLst>
      <p:ext uri="{BB962C8B-B14F-4D97-AF65-F5344CB8AC3E}">
        <p14:creationId xmlns:p14="http://schemas.microsoft.com/office/powerpoint/2010/main" val="71002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EB235A8-C45A-478F-8B61-5820CEB4CD69}" type="datetimeFigureOut">
              <a:rPr lang="en-US" smtClean="0"/>
              <a:pPr/>
              <a:t>2/10/2023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8004B9-20C9-4278-96C2-E3876BC2E47D}" type="slidenum">
              <a:rPr lang="en-GB" smtClean="0"/>
              <a:pPr/>
              <a:t>‹#›</a:t>
            </a:fld>
            <a:endParaRPr lang="en-GB"/>
          </a:p>
        </p:txBody>
      </p:sp>
    </p:spTree>
    <p:extLst>
      <p:ext uri="{BB962C8B-B14F-4D97-AF65-F5344CB8AC3E}">
        <p14:creationId xmlns:p14="http://schemas.microsoft.com/office/powerpoint/2010/main" val="22087243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B235A8-C45A-478F-8B61-5820CEB4CD69}" type="datetimeFigureOut">
              <a:rPr lang="en-US" smtClean="0"/>
              <a:pPr/>
              <a:t>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8004B9-20C9-4278-96C2-E3876BC2E47D}" type="slidenum">
              <a:rPr lang="en-GB" smtClean="0"/>
              <a:pPr/>
              <a:t>‹#›</a:t>
            </a:fld>
            <a:endParaRPr lang="en-GB"/>
          </a:p>
        </p:txBody>
      </p:sp>
    </p:spTree>
    <p:extLst>
      <p:ext uri="{BB962C8B-B14F-4D97-AF65-F5344CB8AC3E}">
        <p14:creationId xmlns:p14="http://schemas.microsoft.com/office/powerpoint/2010/main" val="39147262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B235A8-C45A-478F-8B61-5820CEB4CD69}" type="datetimeFigureOut">
              <a:rPr lang="en-US" smtClean="0"/>
              <a:pPr/>
              <a:t>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8004B9-20C9-4278-96C2-E3876BC2E47D}" type="slidenum">
              <a:rPr lang="en-GB" smtClean="0"/>
              <a:pPr/>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269938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B235A8-C45A-478F-8B61-5820CEB4CD69}" type="datetimeFigureOut">
              <a:rPr lang="en-US" smtClean="0"/>
              <a:pPr/>
              <a:t>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8004B9-20C9-4278-96C2-E3876BC2E47D}" type="slidenum">
              <a:rPr lang="en-GB" smtClean="0"/>
              <a:pPr/>
              <a:t>‹#›</a:t>
            </a:fld>
            <a:endParaRPr lang="en-GB"/>
          </a:p>
        </p:txBody>
      </p:sp>
    </p:spTree>
    <p:extLst>
      <p:ext uri="{BB962C8B-B14F-4D97-AF65-F5344CB8AC3E}">
        <p14:creationId xmlns:p14="http://schemas.microsoft.com/office/powerpoint/2010/main" val="20975558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B235A8-C45A-478F-8B61-5820CEB4CD69}" type="datetimeFigureOut">
              <a:rPr lang="en-US" smtClean="0"/>
              <a:pPr/>
              <a:t>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8004B9-20C9-4278-96C2-E3876BC2E47D}" type="slidenum">
              <a:rPr lang="en-GB" smtClean="0"/>
              <a:pPr/>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0247837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B235A8-C45A-478F-8B61-5820CEB4CD69}" type="datetimeFigureOut">
              <a:rPr lang="en-US" smtClean="0"/>
              <a:pPr/>
              <a:t>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8004B9-20C9-4278-96C2-E3876BC2E47D}" type="slidenum">
              <a:rPr lang="en-GB" smtClean="0"/>
              <a:pPr/>
              <a:t>‹#›</a:t>
            </a:fld>
            <a:endParaRPr lang="en-GB"/>
          </a:p>
        </p:txBody>
      </p:sp>
    </p:spTree>
    <p:extLst>
      <p:ext uri="{BB962C8B-B14F-4D97-AF65-F5344CB8AC3E}">
        <p14:creationId xmlns:p14="http://schemas.microsoft.com/office/powerpoint/2010/main" val="38589208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B235A8-C45A-478F-8B61-5820CEB4CD69}" type="datetimeFigureOut">
              <a:rPr lang="en-US" smtClean="0"/>
              <a:pPr/>
              <a:t>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8004B9-20C9-4278-96C2-E3876BC2E47D}" type="slidenum">
              <a:rPr lang="en-GB" smtClean="0"/>
              <a:pPr/>
              <a:t>‹#›</a:t>
            </a:fld>
            <a:endParaRPr lang="en-GB"/>
          </a:p>
        </p:txBody>
      </p:sp>
    </p:spTree>
    <p:extLst>
      <p:ext uri="{BB962C8B-B14F-4D97-AF65-F5344CB8AC3E}">
        <p14:creationId xmlns:p14="http://schemas.microsoft.com/office/powerpoint/2010/main" val="2296343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B235A8-C45A-478F-8B61-5820CEB4CD69}" type="datetimeFigureOut">
              <a:rPr lang="en-US" smtClean="0"/>
              <a:pPr/>
              <a:t>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8004B9-20C9-4278-96C2-E3876BC2E47D}" type="slidenum">
              <a:rPr lang="en-GB" smtClean="0"/>
              <a:pPr/>
              <a:t>‹#›</a:t>
            </a:fld>
            <a:endParaRPr lang="en-GB"/>
          </a:p>
        </p:txBody>
      </p:sp>
    </p:spTree>
    <p:extLst>
      <p:ext uri="{BB962C8B-B14F-4D97-AF65-F5344CB8AC3E}">
        <p14:creationId xmlns:p14="http://schemas.microsoft.com/office/powerpoint/2010/main" val="1699542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EB235A8-C45A-478F-8B61-5820CEB4CD69}" type="datetimeFigureOut">
              <a:rPr lang="en-US" smtClean="0"/>
              <a:pPr/>
              <a:t>2/10/2023</a:t>
            </a:fld>
            <a:endParaRPr lang="en-GB"/>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7B8004B9-20C9-4278-96C2-E3876BC2E47D}" type="slidenum">
              <a:rPr lang="en-GB" smtClean="0"/>
              <a:pPr/>
              <a:t>‹#›</a:t>
            </a:fld>
            <a:endParaRPr lang="en-GB"/>
          </a:p>
        </p:txBody>
      </p:sp>
    </p:spTree>
    <p:extLst>
      <p:ext uri="{BB962C8B-B14F-4D97-AF65-F5344CB8AC3E}">
        <p14:creationId xmlns:p14="http://schemas.microsoft.com/office/powerpoint/2010/main" val="15442128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hyperlink" Target="https://pixabay.com/en/cartoon-frog-funny-amphibian-toad-2479796/"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pixabay.com/en/cartoon-frog-funny-amphibian-toad-2479796/"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pixabay.com/en/cartoon-frog-funny-amphibian-toad-2479796/"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pixabay.com/en/cartoon-frog-funny-amphibian-toad-2479796/"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www.theschoolrun.com/what-is-blending"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hyperlink" Target="https://pixabay.com/en/cartoon-frog-funny-amphibian-toad-2479796/" TargetMode="Externa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hyperlink" Target="http://www.theschoolrun.com/what-is-encoding"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hyperlink" Target="https://pixabay.com/en/cartoon-frog-funny-amphibian-toad-2479796/" TargetMode="Externa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hCBzNnSSxds" TargetMode="External"/><Relationship Id="rId1" Type="http://schemas.openxmlformats.org/officeDocument/2006/relationships/slideLayout" Target="../slideLayouts/slideLayout6.xml"/><Relationship Id="rId4" Type="http://schemas.openxmlformats.org/officeDocument/2006/relationships/hyperlink" Target="https://pixabay.com/en/cartoon-frog-funny-amphibian-toad-2479796/"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pixabay.com/en/cartoon-frog-funny-amphibian-toad-2479796/" TargetMode="External"/><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hyperlink" Target="https://pixabay.com/en/cartoon-frog-funny-amphibian-toad-2479796/" TargetMode="External"/><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pixabay.com/en/cartoon-frog-funny-amphibian-toad-2479796/"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pixabay.com/en/cartoon-frog-funny-amphibian-toad-2479796/" TargetMode="External"/><Relationship Id="rId2" Type="http://schemas.openxmlformats.org/officeDocument/2006/relationships/image" Target="../media/image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28460BD8-AE3F-4AC9-9D0B-717052AA5D3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1" cy="6866467"/>
            <a:chOff x="0" y="-8467"/>
            <a:chExt cx="12192000" cy="6866467"/>
          </a:xfrm>
        </p:grpSpPr>
        <p:cxnSp>
          <p:nvCxnSpPr>
            <p:cNvPr id="11" name="Straight Connector 10">
              <a:extLst>
                <a:ext uri="{FF2B5EF4-FFF2-40B4-BE49-F238E27FC236}">
                  <a16:creationId xmlns:a16="http://schemas.microsoft.com/office/drawing/2014/main" id="{54420CFE-F482-466E-9E1E-C78513C0B8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5331032B-BD21-4BDA-920C-12E35805256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E7514DA3-59E7-409E-8A3B-AD097F6E56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5">
              <a:extLst>
                <a:ext uri="{FF2B5EF4-FFF2-40B4-BE49-F238E27FC236}">
                  <a16:creationId xmlns:a16="http://schemas.microsoft.com/office/drawing/2014/main" id="{57B9A2A6-3BE4-4599-9364-F71C5BFD61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Isosceles Triangle 14">
              <a:extLst>
                <a:ext uri="{FF2B5EF4-FFF2-40B4-BE49-F238E27FC236}">
                  <a16:creationId xmlns:a16="http://schemas.microsoft.com/office/drawing/2014/main" id="{4FD744C6-4ED8-4BC9-BF68-6BDF701C5D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7">
              <a:extLst>
                <a:ext uri="{FF2B5EF4-FFF2-40B4-BE49-F238E27FC236}">
                  <a16:creationId xmlns:a16="http://schemas.microsoft.com/office/drawing/2014/main" id="{092C5BAD-C911-4F8F-A1C5-470268BE6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8">
              <a:extLst>
                <a:ext uri="{FF2B5EF4-FFF2-40B4-BE49-F238E27FC236}">
                  <a16:creationId xmlns:a16="http://schemas.microsoft.com/office/drawing/2014/main" id="{B133D0C8-4EC4-424F-8E70-0482D5B1B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9">
              <a:extLst>
                <a:ext uri="{FF2B5EF4-FFF2-40B4-BE49-F238E27FC236}">
                  <a16:creationId xmlns:a16="http://schemas.microsoft.com/office/drawing/2014/main" id="{7B1532A0-F4B3-4DE8-B18F-740CAAD25A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8EFDD162-BBBA-4062-8BBF-53DBA10913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DCFC9E65-3E19-4483-B952-25D29683CA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22" name="Rectangle 21">
            <a:extLst>
              <a:ext uri="{FF2B5EF4-FFF2-40B4-BE49-F238E27FC236}">
                <a16:creationId xmlns:a16="http://schemas.microsoft.com/office/drawing/2014/main" id="{2783C067-F8BF-4755-B516-8A0CD74CF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Isosceles Triangle 23">
            <a:extLst>
              <a:ext uri="{FF2B5EF4-FFF2-40B4-BE49-F238E27FC236}">
                <a16:creationId xmlns:a16="http://schemas.microsoft.com/office/drawing/2014/main" id="{2ED796EC-E7FF-46DB-B912-FB08BF12AA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631947"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6" name="Isosceles Triangle 25">
            <a:extLst>
              <a:ext uri="{FF2B5EF4-FFF2-40B4-BE49-F238E27FC236}">
                <a16:creationId xmlns:a16="http://schemas.microsoft.com/office/drawing/2014/main" id="{549A2DAB-B431-487D-95AD-BB0FECB49E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03900" y="3818467"/>
            <a:ext cx="3337719" cy="3039533"/>
          </a:xfrm>
          <a:prstGeom prst="triangle">
            <a:avLst>
              <a:gd name="adj" fmla="val 100000"/>
            </a:avLst>
          </a:prstGeom>
          <a:solidFill>
            <a:schemeClr val="accent1">
              <a:alpha val="88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a:extLst>
              <a:ext uri="{FF2B5EF4-FFF2-40B4-BE49-F238E27FC236}">
                <a16:creationId xmlns:a16="http://schemas.microsoft.com/office/drawing/2014/main" id="{0819F787-32B4-46A8-BC57-C6571BCEE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19230" y="0"/>
            <a:ext cx="1324770" cy="6858000"/>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cxnSp>
        <p:nvCxnSpPr>
          <p:cNvPr id="30" name="Straight Connector 29">
            <a:extLst>
              <a:ext uri="{FF2B5EF4-FFF2-40B4-BE49-F238E27FC236}">
                <a16:creationId xmlns:a16="http://schemas.microsoft.com/office/drawing/2014/main" id="{C5ECDEE1-7093-418F-9CF5-24EEB115C1C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600950" y="0"/>
            <a:ext cx="1295400" cy="6858000"/>
          </a:xfrm>
          <a:prstGeom prst="line">
            <a:avLst/>
          </a:prstGeom>
          <a:ln w="15875" cap="sq">
            <a:solidFill>
              <a:schemeClr val="accent2"/>
            </a:solidFill>
            <a:bevel/>
          </a:ln>
        </p:spPr>
        <p:style>
          <a:lnRef idx="2">
            <a:schemeClr val="accent1"/>
          </a:lnRef>
          <a:fillRef idx="0">
            <a:schemeClr val="accent1"/>
          </a:fillRef>
          <a:effectRef idx="1">
            <a:schemeClr val="accent1"/>
          </a:effectRef>
          <a:fontRef idx="minor">
            <a:schemeClr val="tx1"/>
          </a:fontRef>
        </p:style>
      </p:cxnSp>
      <p:cxnSp>
        <p:nvCxnSpPr>
          <p:cNvPr id="32" name="Straight Connector 31">
            <a:extLst>
              <a:ext uri="{FF2B5EF4-FFF2-40B4-BE49-F238E27FC236}">
                <a16:creationId xmlns:a16="http://schemas.microsoft.com/office/drawing/2014/main" id="{045062AF-EB11-4651-BC4A-4DA21768D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568950" y="3681413"/>
            <a:ext cx="3572668" cy="3176587"/>
          </a:xfrm>
          <a:prstGeom prst="line">
            <a:avLst/>
          </a:prstGeom>
          <a:ln w="15875">
            <a:solidFill>
              <a:schemeClr val="accent1"/>
            </a:solidFill>
          </a:ln>
        </p:spPr>
        <p:style>
          <a:lnRef idx="2">
            <a:schemeClr val="accent1"/>
          </a:lnRef>
          <a:fillRef idx="0">
            <a:schemeClr val="accent1"/>
          </a:fillRef>
          <a:effectRef idx="1">
            <a:schemeClr val="accent1"/>
          </a:effectRef>
          <a:fontRef idx="minor">
            <a:schemeClr val="tx1"/>
          </a:fontRef>
        </p:style>
      </p:cxnSp>
      <p:sp>
        <p:nvSpPr>
          <p:cNvPr id="5" name="TextBox 4"/>
          <p:cNvSpPr txBox="1"/>
          <p:nvPr/>
        </p:nvSpPr>
        <p:spPr>
          <a:xfrm>
            <a:off x="1463575" y="2881480"/>
            <a:ext cx="5825202" cy="2653836"/>
          </a:xfrm>
          <a:prstGeom prst="rect">
            <a:avLst/>
          </a:prstGeom>
        </p:spPr>
        <p:txBody>
          <a:bodyPr vert="horz" lIns="91440" tIns="45720" rIns="91440" bIns="45720" rtlCol="0" anchor="b">
            <a:noAutofit/>
          </a:bodyPr>
          <a:lstStyle/>
          <a:p>
            <a:pPr algn="ctr">
              <a:spcBef>
                <a:spcPct val="0"/>
              </a:spcBef>
              <a:spcAft>
                <a:spcPts val="600"/>
              </a:spcAft>
            </a:pPr>
            <a:r>
              <a:rPr lang="en-US" sz="5400" dirty="0">
                <a:solidFill>
                  <a:schemeClr val="accent1"/>
                </a:solidFill>
                <a:latin typeface="Letter-join Air No-lead 8" panose="02000805000000020003" pitchFamily="50" charset="0"/>
              </a:rPr>
              <a:t>RWI</a:t>
            </a:r>
          </a:p>
          <a:p>
            <a:pPr algn="ctr">
              <a:spcBef>
                <a:spcPct val="0"/>
              </a:spcBef>
              <a:spcAft>
                <a:spcPts val="600"/>
              </a:spcAft>
            </a:pPr>
            <a:endParaRPr lang="en-US" sz="5400" dirty="0">
              <a:solidFill>
                <a:schemeClr val="accent1"/>
              </a:solidFill>
              <a:latin typeface="NTPreCursive" panose="03000400000000000000" pitchFamily="66" charset="0"/>
              <a:ea typeface="+mj-ea"/>
              <a:cs typeface="+mj-cs"/>
            </a:endParaRPr>
          </a:p>
          <a:p>
            <a:pPr algn="ctr">
              <a:spcBef>
                <a:spcPct val="0"/>
              </a:spcBef>
              <a:spcAft>
                <a:spcPts val="600"/>
              </a:spcAft>
            </a:pPr>
            <a:r>
              <a:rPr lang="en-US" sz="5400" dirty="0">
                <a:solidFill>
                  <a:schemeClr val="accent1"/>
                </a:solidFill>
                <a:latin typeface="Letter-join Air No-lead 8" panose="02000805000000020003" pitchFamily="50" charset="0"/>
                <a:ea typeface="+mj-ea"/>
                <a:cs typeface="+mj-cs"/>
              </a:rPr>
              <a:t>Phonics Workshop</a:t>
            </a:r>
          </a:p>
          <a:p>
            <a:pPr algn="ctr">
              <a:spcBef>
                <a:spcPct val="0"/>
              </a:spcBef>
              <a:spcAft>
                <a:spcPts val="600"/>
              </a:spcAft>
            </a:pPr>
            <a:r>
              <a:rPr lang="en-US" sz="5400" dirty="0">
                <a:solidFill>
                  <a:schemeClr val="accent1"/>
                </a:solidFill>
                <a:latin typeface="Letter-join Air No-lead 8" panose="02000805000000020003" pitchFamily="50" charset="0"/>
                <a:ea typeface="+mj-ea"/>
                <a:cs typeface="+mj-cs"/>
              </a:rPr>
              <a:t>Nursery</a:t>
            </a:r>
          </a:p>
          <a:p>
            <a:pPr algn="ctr">
              <a:spcBef>
                <a:spcPct val="0"/>
              </a:spcBef>
              <a:spcAft>
                <a:spcPts val="600"/>
              </a:spcAft>
            </a:pPr>
            <a:r>
              <a:rPr lang="en-US" sz="5400" dirty="0">
                <a:solidFill>
                  <a:schemeClr val="accent1"/>
                </a:solidFill>
                <a:latin typeface="Letter-join Air No-lead 8" panose="02000805000000020003" pitchFamily="50" charset="0"/>
                <a:ea typeface="+mj-ea"/>
                <a:cs typeface="+mj-cs"/>
              </a:rPr>
              <a:t>Jan 2023</a:t>
            </a:r>
          </a:p>
        </p:txBody>
      </p:sp>
      <p:pic>
        <p:nvPicPr>
          <p:cNvPr id="4" name="Picture 3" descr="A close up of a logo&#10;&#10;Description automatically generated">
            <a:extLst>
              <a:ext uri="{FF2B5EF4-FFF2-40B4-BE49-F238E27FC236}">
                <a16:creationId xmlns:a16="http://schemas.microsoft.com/office/drawing/2014/main" id="{6B3F15D9-C595-4A93-9748-39ED64AF706A}"/>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883728" y="4709031"/>
            <a:ext cx="1374595" cy="136815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57158" y="214290"/>
            <a:ext cx="8501122" cy="7746544"/>
          </a:xfrm>
          <a:prstGeom prst="rect">
            <a:avLst/>
          </a:prstGeom>
          <a:noFill/>
        </p:spPr>
        <p:txBody>
          <a:bodyPr wrap="square" lIns="91440" tIns="45720" rIns="91440" bIns="45720" rtlCol="0" anchor="t">
            <a:spAutoFit/>
          </a:bodyPr>
          <a:lstStyle/>
          <a:p>
            <a:r>
              <a:rPr lang="en-GB" sz="3600" b="1" dirty="0">
                <a:latin typeface="Letter-join Air No-lead 8" panose="02000805000000020003" pitchFamily="50" charset="0"/>
              </a:rPr>
              <a:t>What will this session cover?</a:t>
            </a:r>
          </a:p>
          <a:p>
            <a:endParaRPr lang="en-GB" sz="3600" b="1" dirty="0">
              <a:latin typeface="Letter-join Air No-lead 8" panose="02000805000000020003" pitchFamily="50" charset="0"/>
            </a:endParaRPr>
          </a:p>
          <a:p>
            <a:pPr lvl="1">
              <a:lnSpc>
                <a:spcPct val="150000"/>
              </a:lnSpc>
              <a:buFont typeface="Arial" pitchFamily="34" charset="0"/>
              <a:buChar char="•"/>
            </a:pPr>
            <a:r>
              <a:rPr lang="en-GB" sz="3600" b="1" dirty="0">
                <a:latin typeface="Letter-join Air No-lead 8" panose="02000805000000020003" pitchFamily="50" charset="0"/>
              </a:rPr>
              <a:t> An introduction to early reading phonics</a:t>
            </a:r>
          </a:p>
          <a:p>
            <a:pPr lvl="1">
              <a:lnSpc>
                <a:spcPct val="150000"/>
              </a:lnSpc>
              <a:buFont typeface="Arial" pitchFamily="34" charset="0"/>
              <a:buChar char="•"/>
            </a:pPr>
            <a:r>
              <a:rPr lang="en-GB" sz="3600" b="1" dirty="0">
                <a:latin typeface="Letter-join Air No-lead 8" panose="02000805000000020003" pitchFamily="50" charset="0"/>
              </a:rPr>
              <a:t>Video to demonstrate how to say pure phonemes.</a:t>
            </a:r>
          </a:p>
          <a:p>
            <a:pPr lvl="1">
              <a:lnSpc>
                <a:spcPct val="150000"/>
              </a:lnSpc>
              <a:buFont typeface="Arial" pitchFamily="34" charset="0"/>
              <a:buChar char="•"/>
            </a:pPr>
            <a:r>
              <a:rPr lang="en-GB" sz="3600" b="1" dirty="0">
                <a:latin typeface="Letter-join Air No-lead 8" panose="02000805000000020003" pitchFamily="50" charset="0"/>
              </a:rPr>
              <a:t>How phonics is taught at Leigh C of E nursery - your turn!</a:t>
            </a:r>
          </a:p>
          <a:p>
            <a:pPr lvl="1">
              <a:lnSpc>
                <a:spcPct val="150000"/>
              </a:lnSpc>
            </a:pPr>
            <a:endParaRPr lang="en-GB" sz="3600" dirty="0"/>
          </a:p>
          <a:p>
            <a:pPr>
              <a:lnSpc>
                <a:spcPct val="150000"/>
              </a:lnSpc>
            </a:pPr>
            <a:endParaRPr lang="en-GB" sz="3600" dirty="0"/>
          </a:p>
        </p:txBody>
      </p:sp>
      <p:pic>
        <p:nvPicPr>
          <p:cNvPr id="6" name="Picture 5" descr="A close up of a logo&#10;&#10;Description automatically generated">
            <a:extLst>
              <a:ext uri="{FF2B5EF4-FFF2-40B4-BE49-F238E27FC236}">
                <a16:creationId xmlns:a16="http://schemas.microsoft.com/office/drawing/2014/main" id="{431E6D32-19FE-408F-8B24-F0A0085C84F3}"/>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483685" y="5275558"/>
            <a:ext cx="1374595" cy="136815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17085" y="333137"/>
            <a:ext cx="8286808" cy="7632859"/>
          </a:xfrm>
          <a:prstGeom prst="rect">
            <a:avLst/>
          </a:prstGeom>
          <a:noFill/>
        </p:spPr>
        <p:txBody>
          <a:bodyPr wrap="square" rtlCol="0">
            <a:spAutoFit/>
          </a:bodyPr>
          <a:lstStyle/>
          <a:p>
            <a:pPr algn="ctr"/>
            <a:r>
              <a:rPr lang="en-GB" sz="5400" dirty="0">
                <a:latin typeface="Letter-join Air No-lead 8" panose="02000805000000020003" pitchFamily="50" charset="0"/>
              </a:rPr>
              <a:t>What is Phonics?</a:t>
            </a:r>
          </a:p>
          <a:p>
            <a:pPr algn="ctr"/>
            <a:endParaRPr lang="en-GB" sz="5400" dirty="0">
              <a:latin typeface="Letter-join Air No-lead 8" panose="02000805000000020003" pitchFamily="50" charset="0"/>
            </a:endParaRPr>
          </a:p>
          <a:p>
            <a:r>
              <a:rPr lang="en-GB" sz="3600" b="1" dirty="0">
                <a:latin typeface="Letter-join Air No-lead 8" panose="02000805000000020003" pitchFamily="50" charset="0"/>
              </a:rPr>
              <a:t>Phonics</a:t>
            </a:r>
            <a:r>
              <a:rPr lang="en-GB" sz="3600" dirty="0">
                <a:latin typeface="Letter-join Air No-lead 8" panose="02000805000000020003" pitchFamily="50" charset="0"/>
              </a:rPr>
              <a:t> is a method of teaching children to read by linking sounds (phonemes) and the symbols that represent them (graphemes). </a:t>
            </a:r>
          </a:p>
          <a:p>
            <a:endParaRPr lang="en-GB" sz="3600" dirty="0">
              <a:latin typeface="Letter-join Air No-lead 8" panose="02000805000000020003" pitchFamily="50" charset="0"/>
            </a:endParaRPr>
          </a:p>
          <a:p>
            <a:r>
              <a:rPr lang="en-GB" sz="3600" dirty="0">
                <a:latin typeface="Letter-join Air No-lead 8" panose="02000805000000020003" pitchFamily="50" charset="0"/>
              </a:rPr>
              <a:t>Phonics is the learning-to-read method used in primary schools in the UK today.</a:t>
            </a:r>
          </a:p>
          <a:p>
            <a:pPr algn="ctr"/>
            <a:endParaRPr lang="en-GB" sz="5400" dirty="0"/>
          </a:p>
          <a:p>
            <a:pPr algn="ctr"/>
            <a:endParaRPr lang="en-GB" sz="2800" dirty="0"/>
          </a:p>
          <a:p>
            <a:endParaRPr lang="en-GB" sz="1200" dirty="0"/>
          </a:p>
        </p:txBody>
      </p:sp>
      <p:pic>
        <p:nvPicPr>
          <p:cNvPr id="6" name="Picture 5" descr="A close up of a logo&#10;&#10;Description automatically generated">
            <a:extLst>
              <a:ext uri="{FF2B5EF4-FFF2-40B4-BE49-F238E27FC236}">
                <a16:creationId xmlns:a16="http://schemas.microsoft.com/office/drawing/2014/main" id="{44572C86-4265-4353-B2AF-215007D8EA12}"/>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452320" y="5170149"/>
            <a:ext cx="1374595" cy="1368152"/>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79512" y="404664"/>
            <a:ext cx="8035826" cy="6093976"/>
          </a:xfrm>
          <a:prstGeom prst="rect">
            <a:avLst/>
          </a:prstGeom>
        </p:spPr>
        <p:txBody>
          <a:bodyPr wrap="square" lIns="91440" tIns="45720" rIns="91440" bIns="45720" anchor="t">
            <a:spAutoFit/>
          </a:bodyPr>
          <a:lstStyle/>
          <a:p>
            <a:pPr algn="just"/>
            <a:r>
              <a:rPr lang="en-GB" sz="3000" dirty="0">
                <a:latin typeface="Letter-join Air No-lead 8" panose="02000805000000020003" pitchFamily="50" charset="0"/>
              </a:rPr>
              <a:t>Children begin to learn letter sounds through RWInc in Nursery. This is the synthetic phonics programme that we use in our school. This initially involves </a:t>
            </a:r>
            <a:r>
              <a:rPr lang="en-GB" sz="3000" dirty="0" err="1">
                <a:latin typeface="Letter-join Air No-lead 8" panose="02000805000000020003" pitchFamily="50" charset="0"/>
              </a:rPr>
              <a:t>recognisng</a:t>
            </a:r>
            <a:r>
              <a:rPr lang="en-GB" sz="3000" dirty="0">
                <a:latin typeface="Letter-join Air No-lead 8" panose="02000805000000020003" pitchFamily="50" charset="0"/>
              </a:rPr>
              <a:t> the picture linked with the initial letter sound of that phoneme and bouncing or stretching out the initial phoneme. (example b-b-boot) </a:t>
            </a:r>
            <a:endParaRPr lang="en-US" sz="3000" dirty="0">
              <a:latin typeface="Letter-join Air No-lead 8" panose="02000805000000020003" pitchFamily="50" charset="0"/>
            </a:endParaRPr>
          </a:p>
          <a:p>
            <a:pPr algn="just"/>
            <a:r>
              <a:rPr lang="en-GB" sz="3000" dirty="0">
                <a:latin typeface="Letter-join Air No-lead 8" panose="02000805000000020003" pitchFamily="50" charset="0"/>
              </a:rPr>
              <a:t>The children will then begin to identify the letter that is linked to that picture card and begin to hear that sound at the beginning of other words (linked to picture cards). </a:t>
            </a:r>
          </a:p>
        </p:txBody>
      </p:sp>
      <p:pic>
        <p:nvPicPr>
          <p:cNvPr id="3" name="Picture 2" descr="A close up of a logo&#10;&#10;Description automatically generated">
            <a:extLst>
              <a:ext uri="{FF2B5EF4-FFF2-40B4-BE49-F238E27FC236}">
                <a16:creationId xmlns:a16="http://schemas.microsoft.com/office/drawing/2014/main" id="{B24E6880-4D77-44D5-94A9-0CEFEBA40D33}"/>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733604" y="5301208"/>
            <a:ext cx="1374595" cy="1368152"/>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9512" y="-1242"/>
            <a:ext cx="8393016" cy="5693866"/>
          </a:xfrm>
          <a:prstGeom prst="rect">
            <a:avLst/>
          </a:prstGeom>
        </p:spPr>
        <p:txBody>
          <a:bodyPr wrap="square">
            <a:spAutoFit/>
          </a:bodyPr>
          <a:lstStyle/>
          <a:p>
            <a:r>
              <a:rPr lang="en-GB" sz="2800" dirty="0">
                <a:latin typeface="Letter-join Air No-lead 8" panose="02000805000000020003" pitchFamily="50" charset="0"/>
              </a:rPr>
              <a:t>Children then need to go from saying the individual sounds of each letter, to being able to </a:t>
            </a:r>
            <a:r>
              <a:rPr lang="en-GB" sz="2800" b="1" dirty="0">
                <a:latin typeface="Letter-join Air No-lead 8" panose="02000805000000020003" pitchFamily="50" charset="0"/>
                <a:hlinkClick r:id="rId3"/>
              </a:rPr>
              <a:t>blend the sounds and say the whole word</a:t>
            </a:r>
            <a:r>
              <a:rPr lang="en-GB" sz="2800" dirty="0">
                <a:latin typeface="Letter-join Air No-lead 8" panose="02000805000000020003" pitchFamily="50" charset="0"/>
              </a:rPr>
              <a:t>. </a:t>
            </a:r>
          </a:p>
          <a:p>
            <a:r>
              <a:rPr lang="en-GB" sz="2800" dirty="0">
                <a:latin typeface="Letter-join Air No-lead 8" panose="02000805000000020003" pitchFamily="50" charset="0"/>
              </a:rPr>
              <a:t>We begin with VC (vowel-consonant) words i.e. a-t, and then to CVC words c-a-t.</a:t>
            </a:r>
          </a:p>
          <a:p>
            <a:r>
              <a:rPr lang="en-GB" sz="2800" dirty="0">
                <a:latin typeface="Letter-join Air No-lead 8" panose="02000805000000020003" pitchFamily="50" charset="0"/>
              </a:rPr>
              <a:t>This can be a big step for many children and takes time. To support this before we even begin RWI </a:t>
            </a:r>
            <a:r>
              <a:rPr lang="en-GB" sz="2800" dirty="0" err="1">
                <a:latin typeface="Letter-join Air No-lead 8" panose="02000805000000020003" pitchFamily="50" charset="0"/>
              </a:rPr>
              <a:t>inc</a:t>
            </a:r>
            <a:r>
              <a:rPr lang="en-GB" sz="2800" dirty="0">
                <a:latin typeface="Letter-join Air No-lead 8" panose="02000805000000020003" pitchFamily="50" charset="0"/>
              </a:rPr>
              <a:t> we do lots of sounds discrimination work and sounds games i.e. can you go and put your c-</a:t>
            </a:r>
            <a:r>
              <a:rPr lang="en-GB" sz="2800" dirty="0" err="1">
                <a:latin typeface="Letter-join Air No-lead 8" panose="02000805000000020003" pitchFamily="50" charset="0"/>
              </a:rPr>
              <a:t>oa</a:t>
            </a:r>
            <a:r>
              <a:rPr lang="en-GB" sz="2800" dirty="0">
                <a:latin typeface="Letter-join Air No-lead 8" panose="02000805000000020003" pitchFamily="50" charset="0"/>
              </a:rPr>
              <a:t>-t on, give yourself a p-a-t on the b-a-ck.</a:t>
            </a:r>
          </a:p>
          <a:p>
            <a:r>
              <a:rPr lang="en-GB" sz="2800" dirty="0">
                <a:latin typeface="Letter-join Air No-lead 8" panose="02000805000000020003" pitchFamily="50" charset="0"/>
              </a:rPr>
              <a:t>Fred-talk is used to encourage this skill.</a:t>
            </a:r>
          </a:p>
        </p:txBody>
      </p:sp>
      <p:pic>
        <p:nvPicPr>
          <p:cNvPr id="3" name="Picture 2" descr="A close up of a logo&#10;&#10;Description automatically generated">
            <a:extLst>
              <a:ext uri="{FF2B5EF4-FFF2-40B4-BE49-F238E27FC236}">
                <a16:creationId xmlns:a16="http://schemas.microsoft.com/office/drawing/2014/main" id="{C6327984-12BD-4E5D-BBC7-437AD7175941}"/>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7668344" y="5376839"/>
            <a:ext cx="1374595" cy="136815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5720" y="142852"/>
            <a:ext cx="8643998" cy="7063472"/>
          </a:xfrm>
          <a:prstGeom prst="rect">
            <a:avLst/>
          </a:prstGeom>
          <a:noFill/>
        </p:spPr>
        <p:txBody>
          <a:bodyPr wrap="square" rtlCol="0">
            <a:spAutoFit/>
          </a:bodyPr>
          <a:lstStyle/>
          <a:p>
            <a:pPr algn="just"/>
            <a:r>
              <a:rPr lang="en-GB" sz="2700" dirty="0">
                <a:latin typeface="Letter-join Air No-lead 8" panose="02000805000000020003" pitchFamily="50" charset="0"/>
              </a:rPr>
              <a:t>While children are learning to say the sounds of letters out loud, they will also begin to learn to </a:t>
            </a:r>
            <a:r>
              <a:rPr lang="en-GB" sz="2700" b="1" dirty="0">
                <a:latin typeface="Letter-join Air No-lead 8" panose="02000805000000020003" pitchFamily="50" charset="0"/>
              </a:rPr>
              <a:t>write these letters (</a:t>
            </a:r>
            <a:r>
              <a:rPr lang="en-GB" sz="2700" b="1" dirty="0">
                <a:latin typeface="Letter-join Air No-lead 8" panose="02000805000000020003" pitchFamily="50" charset="0"/>
                <a:hlinkClick r:id="rId3"/>
              </a:rPr>
              <a:t>encoding</a:t>
            </a:r>
            <a:r>
              <a:rPr lang="en-GB" sz="2700" b="1" dirty="0">
                <a:latin typeface="Letter-join Air No-lead 8" panose="02000805000000020003" pitchFamily="50" charset="0"/>
              </a:rPr>
              <a:t>)</a:t>
            </a:r>
            <a:r>
              <a:rPr lang="en-GB" sz="2700" dirty="0">
                <a:latin typeface="Letter-join Air No-lead 8" panose="02000805000000020003" pitchFamily="50" charset="0"/>
              </a:rPr>
              <a:t>. They will be taught where they need to start with each letter and how the letters need to be formed in relation to each other. </a:t>
            </a:r>
          </a:p>
          <a:p>
            <a:pPr algn="just"/>
            <a:r>
              <a:rPr lang="en-GB" sz="2700" dirty="0">
                <a:latin typeface="Letter-join Air No-lead 8" panose="02000805000000020003" pitchFamily="50" charset="0"/>
              </a:rPr>
              <a:t>Children learn to add the flick at the end of letters which can prove difficult early on but </a:t>
            </a:r>
            <a:r>
              <a:rPr lang="en-GB" sz="2700" dirty="0" err="1">
                <a:latin typeface="Letter-join Air No-lead 8" panose="02000805000000020003" pitchFamily="50" charset="0"/>
              </a:rPr>
              <a:t>but</a:t>
            </a:r>
            <a:r>
              <a:rPr lang="en-GB" sz="2700" dirty="0">
                <a:latin typeface="Letter-join Air No-lead 8" panose="02000805000000020003" pitchFamily="50" charset="0"/>
              </a:rPr>
              <a:t> it prepares the children well for later in their school journey when they will be expected to write joined up.</a:t>
            </a:r>
          </a:p>
          <a:p>
            <a:pPr algn="just"/>
            <a:r>
              <a:rPr lang="en-GB" sz="2700" dirty="0">
                <a:latin typeface="Letter-join Air No-lead 8" panose="02000805000000020003" pitchFamily="50" charset="0"/>
              </a:rPr>
              <a:t>Towards the end of the year in nursery the children will begin to read the </a:t>
            </a:r>
            <a:r>
              <a:rPr lang="en-GB" sz="2700" dirty="0" err="1">
                <a:latin typeface="Letter-join Air No-lead 8" panose="02000805000000020003" pitchFamily="50" charset="0"/>
              </a:rPr>
              <a:t>cvc</a:t>
            </a:r>
            <a:r>
              <a:rPr lang="en-GB" sz="2700" dirty="0">
                <a:latin typeface="Letter-join Air No-lead 8" panose="02000805000000020003" pitchFamily="50" charset="0"/>
              </a:rPr>
              <a:t> books in small groups to prepare them for using the ditty books in Reception, if they are ready.</a:t>
            </a:r>
          </a:p>
          <a:p>
            <a:endParaRPr lang="en-GB" sz="3600" dirty="0">
              <a:latin typeface="NTPreCursive" panose="03000400000000000000" pitchFamily="66" charset="0"/>
            </a:endParaRPr>
          </a:p>
          <a:p>
            <a:endParaRPr lang="en-GB" sz="1200" dirty="0"/>
          </a:p>
        </p:txBody>
      </p:sp>
      <p:pic>
        <p:nvPicPr>
          <p:cNvPr id="4" name="Picture 3" descr="A close up of a logo&#10;&#10;Description automatically generated">
            <a:extLst>
              <a:ext uri="{FF2B5EF4-FFF2-40B4-BE49-F238E27FC236}">
                <a16:creationId xmlns:a16="http://schemas.microsoft.com/office/drawing/2014/main" id="{789E951E-FD3B-4E25-9458-1836E3A9F727}"/>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8188577" y="2598801"/>
            <a:ext cx="868165" cy="86409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440246"/>
          </a:xfrm>
        </p:spPr>
        <p:txBody>
          <a:bodyPr>
            <a:normAutofit fontScale="90000"/>
          </a:bodyPr>
          <a:lstStyle/>
          <a:p>
            <a:pPr algn="ctr"/>
            <a:br>
              <a:rPr lang="en-GB" dirty="0"/>
            </a:br>
            <a:br>
              <a:rPr lang="en-GB" dirty="0"/>
            </a:br>
            <a:r>
              <a:rPr lang="en-GB" dirty="0">
                <a:latin typeface="Letter-join Air No-lead 8" panose="02000805000000020003" pitchFamily="50" charset="0"/>
              </a:rPr>
              <a:t>Video</a:t>
            </a:r>
            <a:br>
              <a:rPr lang="en-GB" dirty="0">
                <a:latin typeface="Letter-join Air No-lead 8" panose="02000805000000020003" pitchFamily="50" charset="0"/>
              </a:rPr>
            </a:br>
            <a:r>
              <a:rPr lang="en-GB" dirty="0">
                <a:latin typeface="Letter-join Air No-lead 8" panose="02000805000000020003" pitchFamily="50" charset="0"/>
              </a:rPr>
              <a:t>Watch the children as they pronounce the set 1 sounds.</a:t>
            </a:r>
            <a:br>
              <a:rPr lang="en-GB" dirty="0">
                <a:latin typeface="Letter-join Air No-lead 8" panose="02000805000000020003" pitchFamily="50" charset="0"/>
              </a:rPr>
            </a:br>
            <a:r>
              <a:rPr lang="en-GB" dirty="0">
                <a:latin typeface="Letter-join Air No-lead 8" panose="02000805000000020003" pitchFamily="50" charset="0"/>
                <a:hlinkClick r:id="rId2"/>
              </a:rPr>
              <a:t>https://www.youtube.com/watch?v=hCBzNnSSxds</a:t>
            </a:r>
            <a:br>
              <a:rPr lang="en-GB" dirty="0"/>
            </a:br>
            <a:br>
              <a:rPr lang="en-GB" dirty="0"/>
            </a:br>
            <a:endParaRPr lang="en-GB" dirty="0"/>
          </a:p>
        </p:txBody>
      </p:sp>
      <p:pic>
        <p:nvPicPr>
          <p:cNvPr id="3" name="Picture 2" descr="A close up of a logo&#10;&#10;Description automatically generated">
            <a:extLst>
              <a:ext uri="{FF2B5EF4-FFF2-40B4-BE49-F238E27FC236}">
                <a16:creationId xmlns:a16="http://schemas.microsoft.com/office/drawing/2014/main" id="{000ABBE8-33DA-4E90-92BD-90752DF6B2B3}"/>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596336" y="5215210"/>
            <a:ext cx="1374595" cy="1368152"/>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16632"/>
            <a:ext cx="7848872" cy="6527078"/>
          </a:xfrm>
        </p:spPr>
        <p:txBody>
          <a:bodyPr>
            <a:normAutofit fontScale="90000"/>
          </a:bodyPr>
          <a:lstStyle/>
          <a:p>
            <a:r>
              <a:rPr lang="en-GB" b="1" u="sng" dirty="0">
                <a:solidFill>
                  <a:srgbClr val="00B050"/>
                </a:solidFill>
                <a:latin typeface="Letter-join Air No-lead 8" panose="02000805000000020003" pitchFamily="50" charset="0"/>
              </a:rPr>
              <a:t>Green words</a:t>
            </a:r>
            <a:br>
              <a:rPr lang="en-GB" dirty="0">
                <a:solidFill>
                  <a:srgbClr val="00B050"/>
                </a:solidFill>
                <a:latin typeface="Letter-join Air No-lead 8" panose="02000805000000020003" pitchFamily="50" charset="0"/>
              </a:rPr>
            </a:br>
            <a:r>
              <a:rPr lang="en-GB" sz="4000" dirty="0">
                <a:solidFill>
                  <a:schemeClr val="tx1"/>
                </a:solidFill>
                <a:latin typeface="Letter-join Air No-lead 8" panose="02000805000000020003" pitchFamily="50" charset="0"/>
              </a:rPr>
              <a:t>'Green' words are phonetically decodable words that the children learn to read. They allow children to become fluent readers because regular reading of these words mean that they become familiar and can recognise/read them on sight. They can then use their knowledge of these words to read similar words more quickly. </a:t>
            </a:r>
            <a:br>
              <a:rPr lang="en-GB" dirty="0"/>
            </a:br>
            <a:endParaRPr lang="en-GB" dirty="0"/>
          </a:p>
        </p:txBody>
      </p:sp>
      <p:pic>
        <p:nvPicPr>
          <p:cNvPr id="3" name="Picture 2" descr="A close up of a logo&#10;&#10;Description automatically generated">
            <a:extLst>
              <a:ext uri="{FF2B5EF4-FFF2-40B4-BE49-F238E27FC236}">
                <a16:creationId xmlns:a16="http://schemas.microsoft.com/office/drawing/2014/main" id="{78BB8A38-1A83-474F-B177-D1F2A56AB6DF}"/>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769405" y="5299696"/>
            <a:ext cx="1374595" cy="1368152"/>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519544"/>
            <a:ext cx="7128792" cy="5552661"/>
          </a:xfrm>
        </p:spPr>
        <p:txBody>
          <a:bodyPr>
            <a:normAutofit fontScale="90000"/>
          </a:bodyPr>
          <a:lstStyle/>
          <a:p>
            <a:pPr algn="ctr"/>
            <a:r>
              <a:rPr lang="en-GB" b="1" u="sng" dirty="0">
                <a:solidFill>
                  <a:srgbClr val="FF0000"/>
                </a:solidFill>
                <a:latin typeface="Letter-join Air No-lead 8" panose="02000805000000020003" pitchFamily="50" charset="0"/>
              </a:rPr>
              <a:t>Red words</a:t>
            </a:r>
            <a:br>
              <a:rPr lang="en-GB" b="1" u="sng" dirty="0">
                <a:solidFill>
                  <a:srgbClr val="FF0000"/>
                </a:solidFill>
                <a:latin typeface="Letter-join Air No-lead 8" panose="02000805000000020003" pitchFamily="50" charset="0"/>
              </a:rPr>
            </a:br>
            <a:br>
              <a:rPr lang="en-GB" dirty="0">
                <a:latin typeface="Letter-join Air No-lead 8" panose="02000805000000020003" pitchFamily="50" charset="0"/>
              </a:rPr>
            </a:br>
            <a:r>
              <a:rPr lang="en-GB" dirty="0">
                <a:solidFill>
                  <a:schemeClr val="tx1"/>
                </a:solidFill>
                <a:latin typeface="Letter-join Air No-lead 8" panose="02000805000000020003" pitchFamily="50" charset="0"/>
              </a:rPr>
              <a:t>These are words that children will need to learn on sight because they contain parts that are not decodable. </a:t>
            </a:r>
            <a:br>
              <a:rPr lang="en-GB" dirty="0">
                <a:latin typeface="Letter-join Air No-lead 8" panose="02000805000000020003" pitchFamily="50" charset="0"/>
              </a:rPr>
            </a:br>
            <a:br>
              <a:rPr lang="en-GB" dirty="0">
                <a:latin typeface="Letter-join Air No-lead 8" panose="02000805000000020003" pitchFamily="50" charset="0"/>
              </a:rPr>
            </a:br>
            <a:r>
              <a:rPr lang="en-GB" b="1" dirty="0">
                <a:solidFill>
                  <a:srgbClr val="FF0000"/>
                </a:solidFill>
                <a:latin typeface="Letter-join Air No-lead 8" panose="02000805000000020003" pitchFamily="50" charset="0"/>
              </a:rPr>
              <a:t>the   I   you   to</a:t>
            </a:r>
            <a:br>
              <a:rPr lang="en-GB" b="1" dirty="0">
                <a:solidFill>
                  <a:srgbClr val="FF0000"/>
                </a:solidFill>
                <a:latin typeface="Letter-join Air No-lead 8" panose="02000805000000020003" pitchFamily="50" charset="0"/>
              </a:rPr>
            </a:br>
            <a:br>
              <a:rPr lang="en-GB" b="1" dirty="0">
                <a:solidFill>
                  <a:srgbClr val="FF0000"/>
                </a:solidFill>
                <a:latin typeface="Letter-join Air No-lead 8" panose="02000805000000020003" pitchFamily="50" charset="0"/>
              </a:rPr>
            </a:br>
            <a:r>
              <a:rPr lang="en-GB" b="1" dirty="0">
                <a:solidFill>
                  <a:srgbClr val="FF0000"/>
                </a:solidFill>
                <a:latin typeface="Letter-join Air No-lead 8" panose="02000805000000020003" pitchFamily="50" charset="0"/>
              </a:rPr>
              <a:t>(These will be introduced when the children reach Reception)</a:t>
            </a:r>
            <a:endParaRPr lang="en-GB" b="1" dirty="0">
              <a:latin typeface="Letter-join Air No-lead 8" panose="02000805000000020003" pitchFamily="50" charset="0"/>
            </a:endParaRPr>
          </a:p>
        </p:txBody>
      </p:sp>
      <p:pic>
        <p:nvPicPr>
          <p:cNvPr id="3" name="Picture 2" descr="A close up of a logo&#10;&#10;Description automatically generated">
            <a:extLst>
              <a:ext uri="{FF2B5EF4-FFF2-40B4-BE49-F238E27FC236}">
                <a16:creationId xmlns:a16="http://schemas.microsoft.com/office/drawing/2014/main" id="{A0C9E898-28FB-4B0A-9E14-FA15DBC4784F}"/>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524328" y="5182857"/>
            <a:ext cx="1374595" cy="1368152"/>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29902" y="764704"/>
            <a:ext cx="6643734" cy="4678204"/>
          </a:xfrm>
          <a:prstGeom prst="rect">
            <a:avLst/>
          </a:prstGeom>
          <a:noFill/>
        </p:spPr>
        <p:txBody>
          <a:bodyPr wrap="square" rtlCol="0">
            <a:spAutoFit/>
          </a:bodyPr>
          <a:lstStyle/>
          <a:p>
            <a:pPr algn="just"/>
            <a:r>
              <a:rPr lang="en-GB" sz="5400" dirty="0">
                <a:latin typeface="Letter-join Air No-lead 8" panose="02000805000000020003" pitchFamily="50" charset="0"/>
              </a:rPr>
              <a:t>How do we teach phonics at Leigh?</a:t>
            </a:r>
          </a:p>
          <a:p>
            <a:pPr algn="just"/>
            <a:endParaRPr lang="en-GB" sz="5400" dirty="0">
              <a:latin typeface="Letter-join Air No-lead 8" panose="02000805000000020003" pitchFamily="50" charset="0"/>
            </a:endParaRPr>
          </a:p>
          <a:p>
            <a:pPr algn="just"/>
            <a:r>
              <a:rPr lang="en-GB" sz="5400" dirty="0">
                <a:latin typeface="Letter-join Air No-lead 8" panose="02000805000000020003" pitchFamily="50" charset="0"/>
              </a:rPr>
              <a:t>Imagine you’re a nursery pupil…</a:t>
            </a:r>
          </a:p>
          <a:p>
            <a:pPr algn="ctr"/>
            <a:endParaRPr lang="en-GB" sz="2800" dirty="0"/>
          </a:p>
        </p:txBody>
      </p:sp>
      <p:pic>
        <p:nvPicPr>
          <p:cNvPr id="3" name="Picture 2" descr="A close up of a logo&#10;&#10;Description automatically generated">
            <a:extLst>
              <a:ext uri="{FF2B5EF4-FFF2-40B4-BE49-F238E27FC236}">
                <a16:creationId xmlns:a16="http://schemas.microsoft.com/office/drawing/2014/main" id="{06250819-E4F6-4658-8766-5D67F6C10820}"/>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452320" y="5159761"/>
            <a:ext cx="1374595" cy="1368152"/>
          </a:xfrm>
          <a:prstGeom prst="rect">
            <a:avLst/>
          </a:prstGeom>
        </p:spPr>
      </p:pic>
      <p:sp>
        <p:nvSpPr>
          <p:cNvPr id="2" name="TextBox 1">
            <a:extLst>
              <a:ext uri="{FF2B5EF4-FFF2-40B4-BE49-F238E27FC236}">
                <a16:creationId xmlns:a16="http://schemas.microsoft.com/office/drawing/2014/main" id="{1FB5B9EA-7923-88E0-BD7F-789F30E18104}"/>
              </a:ext>
            </a:extLst>
          </p:cNvPr>
          <p:cNvSpPr txBox="1"/>
          <p:nvPr/>
        </p:nvSpPr>
        <p:spPr>
          <a:xfrm>
            <a:off x="467544" y="5661248"/>
            <a:ext cx="2664296" cy="646331"/>
          </a:xfrm>
          <a:prstGeom prst="rect">
            <a:avLst/>
          </a:prstGeom>
          <a:noFill/>
        </p:spPr>
        <p:txBody>
          <a:bodyPr wrap="square" rtlCol="0">
            <a:spAutoFit/>
          </a:bodyPr>
          <a:lstStyle/>
          <a:p>
            <a:r>
              <a:rPr lang="en-US" dirty="0">
                <a:latin typeface="Letter-join Air No-lead 8" panose="02000805000000020003" pitchFamily="50" charset="0"/>
              </a:rPr>
              <a:t>Join in with the phonics lesson</a:t>
            </a:r>
            <a:endParaRPr lang="en-GB" dirty="0">
              <a:latin typeface="Letter-join Air No-lead 8" panose="02000805000000020003" pitchFamily="50"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332656"/>
            <a:ext cx="8280920" cy="5664122"/>
          </a:xfrm>
        </p:spPr>
        <p:txBody>
          <a:bodyPr>
            <a:normAutofit fontScale="90000"/>
          </a:bodyPr>
          <a:lstStyle/>
          <a:p>
            <a:pPr algn="just"/>
            <a:r>
              <a:rPr lang="en-GB" dirty="0">
                <a:solidFill>
                  <a:schemeClr val="tx1"/>
                </a:solidFill>
                <a:latin typeface="Letter-join Air No-lead 8" panose="02000805000000020003" pitchFamily="50" charset="0"/>
              </a:rPr>
              <a:t>Thank you for coming and joining in with our phonics lesson! We thank you for supporting your child in the coming months by listening to them read and practise writing their sounds.</a:t>
            </a:r>
            <a:br>
              <a:rPr lang="en-GB" dirty="0">
                <a:solidFill>
                  <a:schemeClr val="tx1"/>
                </a:solidFill>
                <a:latin typeface="Letter-join Air No-lead 8" panose="02000805000000020003" pitchFamily="50" charset="0"/>
              </a:rPr>
            </a:br>
            <a:br>
              <a:rPr lang="en-GB" dirty="0">
                <a:solidFill>
                  <a:schemeClr val="tx1"/>
                </a:solidFill>
                <a:latin typeface="Letter-join Air No-lead 8" panose="02000805000000020003" pitchFamily="50" charset="0"/>
              </a:rPr>
            </a:br>
            <a:r>
              <a:rPr lang="en-GB" dirty="0">
                <a:solidFill>
                  <a:schemeClr val="tx1"/>
                </a:solidFill>
                <a:latin typeface="Letter-join Air No-lead 8" panose="02000805000000020003" pitchFamily="50" charset="0"/>
              </a:rPr>
              <a:t>Please help yourself to the resources available and do ask if you would like any further information. </a:t>
            </a:r>
            <a:br>
              <a:rPr lang="en-GB" dirty="0"/>
            </a:br>
            <a:endParaRPr lang="en-GB" dirty="0"/>
          </a:p>
        </p:txBody>
      </p:sp>
      <p:pic>
        <p:nvPicPr>
          <p:cNvPr id="4" name="Picture 3" descr="A close up of a logo&#10;&#10;Description automatically generated">
            <a:extLst>
              <a:ext uri="{FF2B5EF4-FFF2-40B4-BE49-F238E27FC236}">
                <a16:creationId xmlns:a16="http://schemas.microsoft.com/office/drawing/2014/main" id="{DD5D75CB-C1BF-4171-9DF7-A3A309012DE3}"/>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524328" y="5337212"/>
            <a:ext cx="1374595" cy="1368152"/>
          </a:xfrm>
          <a:prstGeom prst="rect">
            <a:avLst/>
          </a:prstGeom>
        </p:spPr>
      </p:pic>
    </p:spTree>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B06626ABF8E1F4D951A0E4956741B70" ma:contentTypeVersion="16" ma:contentTypeDescription="Create a new document." ma:contentTypeScope="" ma:versionID="d9d83ca9c091622ce94b8cdccd7c4a09">
  <xsd:schema xmlns:xsd="http://www.w3.org/2001/XMLSchema" xmlns:xs="http://www.w3.org/2001/XMLSchema" xmlns:p="http://schemas.microsoft.com/office/2006/metadata/properties" xmlns:ns2="3cfeb1c8-e166-43fc-9a2c-21996ae8f4e6" xmlns:ns3="e61ebda5-3888-44a9-812d-87200c064772" targetNamespace="http://schemas.microsoft.com/office/2006/metadata/properties" ma:root="true" ma:fieldsID="7bce09a901f75cfe7c4e201a45ea0778" ns2:_="" ns3:_="">
    <xsd:import namespace="3cfeb1c8-e166-43fc-9a2c-21996ae8f4e6"/>
    <xsd:import namespace="e61ebda5-3888-44a9-812d-87200c064772"/>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LengthInSeconds" minOccurs="0"/>
                <xsd:element ref="ns3:MediaServiceLocation" minOccurs="0"/>
                <xsd:element ref="ns3:lcf76f155ced4ddcb4097134ff3c332f" minOccurs="0"/>
                <xsd:element ref="ns2: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cfeb1c8-e166-43fc-9a2c-21996ae8f4e6"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a749a841-0556-4f19-a516-25b62402da72}" ma:internalName="TaxCatchAll" ma:showField="CatchAllData" ma:web="3cfeb1c8-e166-43fc-9a2c-21996ae8f4e6">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61ebda5-3888-44a9-812d-87200c064772"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338a6ad9-15a5-4ae6-8bc1-74100a083742" ma:termSetId="09814cd3-568e-fe90-9814-8d621ff8fb84" ma:anchorId="fba54fb3-c3e1-fe81-a776-ca4b69148c4d" ma:open="tru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e61ebda5-3888-44a9-812d-87200c064772">
      <Terms xmlns="http://schemas.microsoft.com/office/infopath/2007/PartnerControls"/>
    </lcf76f155ced4ddcb4097134ff3c332f>
    <TaxCatchAll xmlns="3cfeb1c8-e166-43fc-9a2c-21996ae8f4e6" xsi:nil="true"/>
  </documentManagement>
</p:properties>
</file>

<file path=customXml/itemProps1.xml><?xml version="1.0" encoding="utf-8"?>
<ds:datastoreItem xmlns:ds="http://schemas.openxmlformats.org/officeDocument/2006/customXml" ds:itemID="{28076E16-09C1-41F0-AD64-109D84A06FD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cfeb1c8-e166-43fc-9a2c-21996ae8f4e6"/>
    <ds:schemaRef ds:uri="e61ebda5-3888-44a9-812d-87200c0647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DCD147F-15C6-4E50-A2C9-FBC1C7105D19}">
  <ds:schemaRefs>
    <ds:schemaRef ds:uri="http://schemas.microsoft.com/sharepoint/v3/contenttype/forms"/>
  </ds:schemaRefs>
</ds:datastoreItem>
</file>

<file path=customXml/itemProps3.xml><?xml version="1.0" encoding="utf-8"?>
<ds:datastoreItem xmlns:ds="http://schemas.openxmlformats.org/officeDocument/2006/customXml" ds:itemID="{31142E15-59D0-4BA4-9D61-355F251C9CFC}">
  <ds:schemaRefs>
    <ds:schemaRef ds:uri="http://schemas.microsoft.com/office/2006/metadata/properties"/>
    <ds:schemaRef ds:uri="http://schemas.microsoft.com/office/infopath/2007/PartnerControls"/>
    <ds:schemaRef ds:uri="e61ebda5-3888-44a9-812d-87200c064772"/>
    <ds:schemaRef ds:uri="3cfeb1c8-e166-43fc-9a2c-21996ae8f4e6"/>
  </ds:schemaRefs>
</ds:datastoreItem>
</file>

<file path=docProps/app.xml><?xml version="1.0" encoding="utf-8"?>
<Properties xmlns="http://schemas.openxmlformats.org/officeDocument/2006/extended-properties" xmlns:vt="http://schemas.openxmlformats.org/officeDocument/2006/docPropsVTypes">
  <TotalTime>166</TotalTime>
  <Words>840</Words>
  <Application>Microsoft Office PowerPoint</Application>
  <PresentationFormat>On-screen Show (4:3)</PresentationFormat>
  <Paragraphs>54</Paragraphs>
  <Slides>11</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Letter-join Air No-lead 8</vt:lpstr>
      <vt:lpstr>NTPreCursive</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  Video Watch the children as they pronounce the set 1 sounds. https://www.youtube.com/watch?v=hCBzNnSSxds  </vt:lpstr>
      <vt:lpstr>Green words 'Green' words are phonetically decodable words that the children learn to read. They allow children to become fluent readers because regular reading of these words mean that they become familiar and can recognise/read them on sight. They can then use their knowledge of these words to read similar words more quickly.  </vt:lpstr>
      <vt:lpstr>Red words  These are words that children will need to learn on sight because they contain parts that are not decodable.   the   I   you   to  (These will be introduced when the children reach Reception)</vt:lpstr>
      <vt:lpstr>PowerPoint Presentation</vt:lpstr>
      <vt:lpstr>Thank you for coming and joining in with our phonics lesson! We thank you for supporting your child in the coming months by listening to them read and practise writing their sounds.  Please help yourself to the resources available and do ask if you would like any further information.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Sharon Miskin - Leigh</dc:creator>
  <cp:lastModifiedBy>Michelle Askew</cp:lastModifiedBy>
  <cp:revision>22</cp:revision>
  <dcterms:created xsi:type="dcterms:W3CDTF">2019-09-24T17:54:30Z</dcterms:created>
  <dcterms:modified xsi:type="dcterms:W3CDTF">2023-02-10T16:12:31Z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0x0101004B06626ABF8E1F4D951A0E4956741B70</vt:lpwstr>
  </property>
  <property fmtid="{D5CDD505-2E9C-101B-9397-08002B2CF9AE}" pid="3" name="Order">
    <vt:r8>8129000</vt:r8>
  </property>
  <property fmtid="{D5CDD505-2E9C-101B-9397-08002B2CF9AE}" pid="4" name="MediaServiceImageTags">
    <vt:lpwstr/>
  </property>
</Properties>
</file>