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67" r:id="rId14"/>
  </p:sldIdLst>
  <p:sldSz cx="9144000" cy="6858000" type="screen4x3"/>
  <p:notesSz cx="6858000" cy="9144000"/>
  <p:embeddedFontLst>
    <p:embeddedFont>
      <p:font typeface="Twinkl" panose="020B0604020202020204" pitchFamily="2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B7BC"/>
    <a:srgbClr val="8ACBC0"/>
    <a:srgbClr val="18A0DB"/>
    <a:srgbClr val="00649C"/>
    <a:srgbClr val="AEDEF9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5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1074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image" Target="../media/image20.png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674636" y="396701"/>
            <a:ext cx="2419566" cy="548728"/>
          </a:xfrm>
        </p:spPr>
        <p:txBody>
          <a:bodyPr/>
          <a:lstStyle/>
          <a:p>
            <a:r>
              <a:rPr lang="en-GB" sz="1800" dirty="0">
                <a:latin typeface="+mn-lt"/>
              </a:rPr>
              <a:t>Road Safety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36544"/>
            <a:ext cx="7632700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/>
              <a:t>Crossing the road can be very dangerous. Adults can help you and there are some special rules to follow to make sure you can cross the roads safely.</a:t>
            </a:r>
          </a:p>
        </p:txBody>
      </p:sp>
      <p:pic>
        <p:nvPicPr>
          <p:cNvPr id="4" name="Picture 3" descr="A picture containing text, toy, doll&#10;&#10;Description automatically generated">
            <a:extLst>
              <a:ext uri="{FF2B5EF4-FFF2-40B4-BE49-F238E27FC236}">
                <a16:creationId xmlns:a16="http://schemas.microsoft.com/office/drawing/2014/main" id="{4FFAAA6C-B3EB-6743-830F-C19266FE25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2596793"/>
            <a:ext cx="4572000" cy="3233584"/>
          </a:xfrm>
          <a:prstGeom prst="roundRect">
            <a:avLst>
              <a:gd name="adj" fmla="val 14761"/>
            </a:avLst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AD6FEBE-D9C1-D344-8976-0A117A9B1561}"/>
              </a:ext>
            </a:extLst>
          </p:cNvPr>
          <p:cNvSpPr/>
          <p:nvPr/>
        </p:nvSpPr>
        <p:spPr>
          <a:xfrm>
            <a:off x="995535" y="1630454"/>
            <a:ext cx="4601766" cy="1487184"/>
          </a:xfrm>
          <a:prstGeom prst="roundRect">
            <a:avLst/>
          </a:prstGeom>
          <a:solidFill>
            <a:srgbClr val="26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2000" dirty="0"/>
              <a:t>On some roads there are things to help you cross, like zebra crossings…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C59A2B4-2060-C649-96A0-645018528125}"/>
              </a:ext>
            </a:extLst>
          </p:cNvPr>
          <p:cNvSpPr/>
          <p:nvPr/>
        </p:nvSpPr>
        <p:spPr>
          <a:xfrm>
            <a:off x="3540134" y="4096822"/>
            <a:ext cx="3873357" cy="1487184"/>
          </a:xfrm>
          <a:prstGeom prst="roundRect">
            <a:avLst/>
          </a:prstGeom>
          <a:solidFill>
            <a:srgbClr val="26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2000" dirty="0"/>
              <a:t>….or pelican crossings.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D4CC964-503F-E14D-83DF-E4E4D846A951}"/>
              </a:ext>
            </a:extLst>
          </p:cNvPr>
          <p:cNvGrpSpPr/>
          <p:nvPr/>
        </p:nvGrpSpPr>
        <p:grpSpPr>
          <a:xfrm>
            <a:off x="5489425" y="974166"/>
            <a:ext cx="2588400" cy="2588400"/>
            <a:chOff x="5304492" y="1241290"/>
            <a:chExt cx="2588400" cy="2588400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43E6C22-DA87-9A49-95F3-80D548D3A96E}"/>
                </a:ext>
              </a:extLst>
            </p:cNvPr>
            <p:cNvSpPr/>
            <p:nvPr/>
          </p:nvSpPr>
          <p:spPr>
            <a:xfrm>
              <a:off x="5304492" y="1241290"/>
              <a:ext cx="2588400" cy="2588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DB257D6-4F78-4247-A004-BA3ADA32AD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97" t="-11637" r="2997"/>
            <a:stretch/>
          </p:blipFill>
          <p:spPr>
            <a:xfrm>
              <a:off x="5304492" y="1243171"/>
              <a:ext cx="2586062" cy="2586519"/>
            </a:xfrm>
            <a:prstGeom prst="ellipse">
              <a:avLst/>
            </a:prstGeom>
            <a:ln w="38100">
              <a:solidFill>
                <a:srgbClr val="26B7BC"/>
              </a:solidFill>
            </a:ln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88EC7A6-F2FC-1F4C-BE9A-CE2BF5371521}"/>
              </a:ext>
            </a:extLst>
          </p:cNvPr>
          <p:cNvGrpSpPr/>
          <p:nvPr/>
        </p:nvGrpSpPr>
        <p:grpSpPr>
          <a:xfrm>
            <a:off x="1173497" y="3546214"/>
            <a:ext cx="2588400" cy="2588400"/>
            <a:chOff x="5302154" y="3933119"/>
            <a:chExt cx="2588400" cy="258840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33E307C6-FEA2-704F-B4EE-CD10A6765BAC}"/>
                </a:ext>
              </a:extLst>
            </p:cNvPr>
            <p:cNvSpPr/>
            <p:nvPr/>
          </p:nvSpPr>
          <p:spPr>
            <a:xfrm>
              <a:off x="5302154" y="3933119"/>
              <a:ext cx="2588400" cy="2588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4767154-3AD4-F04B-9FE1-7D126DA6A7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52" r="6452"/>
            <a:stretch/>
          </p:blipFill>
          <p:spPr>
            <a:xfrm>
              <a:off x="5304492" y="3935000"/>
              <a:ext cx="2586062" cy="2586519"/>
            </a:xfrm>
            <a:prstGeom prst="ellipse">
              <a:avLst/>
            </a:prstGeom>
            <a:ln w="38100">
              <a:solidFill>
                <a:srgbClr val="26B7BC"/>
              </a:solidFill>
            </a:ln>
          </p:spPr>
        </p:pic>
      </p:grpSp>
      <p:sp>
        <p:nvSpPr>
          <p:cNvPr id="19" name="Title 20">
            <a:extLst>
              <a:ext uri="{FF2B5EF4-FFF2-40B4-BE49-F238E27FC236}">
                <a16:creationId xmlns:a16="http://schemas.microsoft.com/office/drawing/2014/main" id="{2C3AFFAB-F154-8440-98C3-905AA5E19F52}"/>
              </a:ext>
            </a:extLst>
          </p:cNvPr>
          <p:cNvSpPr txBox="1">
            <a:spLocks/>
          </p:cNvSpPr>
          <p:nvPr/>
        </p:nvSpPr>
        <p:spPr>
          <a:xfrm>
            <a:off x="6674636" y="396701"/>
            <a:ext cx="2419566" cy="54872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800">
                <a:latin typeface="+mn-lt"/>
              </a:rPr>
              <a:t>Road Safety</a:t>
            </a:r>
            <a:endParaRPr lang="en-GB" sz="1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93688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674636" y="396701"/>
            <a:ext cx="2419566" cy="548728"/>
          </a:xfrm>
        </p:spPr>
        <p:txBody>
          <a:bodyPr/>
          <a:lstStyle/>
          <a:p>
            <a:r>
              <a:rPr lang="en-GB" sz="1800" dirty="0">
                <a:latin typeface="+mn-lt"/>
              </a:rPr>
              <a:t>Road Safety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91956" y="2505670"/>
            <a:ext cx="3580044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/>
              <a:t>On some roads there are people to help you cross. The lollipop person will hold up a special sign to ask cars to stop so that people can cross the road safely.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196D22D-2D79-D944-88B2-8478DA735A52}"/>
              </a:ext>
            </a:extLst>
          </p:cNvPr>
          <p:cNvGrpSpPr/>
          <p:nvPr/>
        </p:nvGrpSpPr>
        <p:grpSpPr>
          <a:xfrm>
            <a:off x="4910040" y="1310928"/>
            <a:ext cx="3126421" cy="4236143"/>
            <a:chOff x="4910040" y="1310928"/>
            <a:chExt cx="3126421" cy="4236143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4694FAA-FC78-1D45-8A58-E70C9CF2363A}"/>
                </a:ext>
              </a:extLst>
            </p:cNvPr>
            <p:cNvSpPr/>
            <p:nvPr/>
          </p:nvSpPr>
          <p:spPr>
            <a:xfrm>
              <a:off x="4938218" y="2048719"/>
              <a:ext cx="3098243" cy="3098243"/>
            </a:xfrm>
            <a:prstGeom prst="ellipse">
              <a:avLst/>
            </a:prstGeom>
            <a:solidFill>
              <a:srgbClr val="26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" name="Picture 2" descr="A picture containing text, toy&#10;&#10;Description automatically generated">
              <a:extLst>
                <a:ext uri="{FF2B5EF4-FFF2-40B4-BE49-F238E27FC236}">
                  <a16:creationId xmlns:a16="http://schemas.microsoft.com/office/drawing/2014/main" id="{A992E412-A6AC-C14E-BA68-2DDC1F9744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0040" y="1310928"/>
              <a:ext cx="3073555" cy="42361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56746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674636" y="396701"/>
            <a:ext cx="2419566" cy="548728"/>
          </a:xfrm>
        </p:spPr>
        <p:txBody>
          <a:bodyPr/>
          <a:lstStyle/>
          <a:p>
            <a:r>
              <a:rPr lang="en-GB" sz="1800" dirty="0">
                <a:latin typeface="+mn-lt"/>
              </a:rPr>
              <a:t>Road Safety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91956" y="2505670"/>
            <a:ext cx="358004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/>
              <a:t>When walking with an adult, hold their hand – especially when you need to cross a road.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3FA4741-A19A-6B4D-87F4-6AAC9652ABEB}"/>
              </a:ext>
            </a:extLst>
          </p:cNvPr>
          <p:cNvGrpSpPr/>
          <p:nvPr/>
        </p:nvGrpSpPr>
        <p:grpSpPr>
          <a:xfrm>
            <a:off x="4938218" y="1310928"/>
            <a:ext cx="3098243" cy="4236143"/>
            <a:chOff x="4938218" y="1310928"/>
            <a:chExt cx="3098243" cy="4236143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4694FAA-FC78-1D45-8A58-E70C9CF2363A}"/>
                </a:ext>
              </a:extLst>
            </p:cNvPr>
            <p:cNvSpPr/>
            <p:nvPr/>
          </p:nvSpPr>
          <p:spPr>
            <a:xfrm>
              <a:off x="4938218" y="2048719"/>
              <a:ext cx="3098243" cy="3098243"/>
            </a:xfrm>
            <a:prstGeom prst="ellipse">
              <a:avLst/>
            </a:prstGeom>
            <a:solidFill>
              <a:srgbClr val="26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A992E412-A6AC-C14E-BA68-2DDC1F9744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003548" y="1310928"/>
              <a:ext cx="2886539" cy="42361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34419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674636" y="396701"/>
            <a:ext cx="2419566" cy="548728"/>
          </a:xfrm>
        </p:spPr>
        <p:txBody>
          <a:bodyPr/>
          <a:lstStyle/>
          <a:p>
            <a:r>
              <a:rPr lang="en-GB" sz="1800" dirty="0">
                <a:latin typeface="+mn-lt"/>
              </a:rPr>
              <a:t>Road Safety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20037" y="2044005"/>
            <a:ext cx="3580044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/>
              <a:t>There are some special rules to follow to help you keep safe around roads.</a:t>
            </a:r>
          </a:p>
          <a:p>
            <a:pPr>
              <a:spcBef>
                <a:spcPct val="0"/>
              </a:spcBef>
            </a:pPr>
            <a:endParaRPr lang="en-GB" altLang="en-US" sz="2000" dirty="0"/>
          </a:p>
          <a:p>
            <a:pPr>
              <a:spcBef>
                <a:spcPct val="0"/>
              </a:spcBef>
            </a:pPr>
            <a:r>
              <a:rPr lang="en-GB" altLang="en-US" sz="2000" b="1" dirty="0"/>
              <a:t>Think</a:t>
            </a:r>
            <a:r>
              <a:rPr lang="en-GB" altLang="en-US" sz="2000" dirty="0"/>
              <a:t> about where you should cross.</a:t>
            </a:r>
          </a:p>
          <a:p>
            <a:pPr>
              <a:spcBef>
                <a:spcPct val="0"/>
              </a:spcBef>
            </a:pPr>
            <a:endParaRPr lang="en-GB" altLang="en-US" sz="2000" dirty="0"/>
          </a:p>
          <a:p>
            <a:pPr>
              <a:spcBef>
                <a:spcPct val="0"/>
              </a:spcBef>
            </a:pPr>
            <a:r>
              <a:rPr lang="en-GB" altLang="en-US" sz="2000" dirty="0"/>
              <a:t>Make sure you can see both ways along the road.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04FF969-6C87-DC4C-9FEC-4A1084AF872D}"/>
              </a:ext>
            </a:extLst>
          </p:cNvPr>
          <p:cNvGrpSpPr/>
          <p:nvPr/>
        </p:nvGrpSpPr>
        <p:grpSpPr>
          <a:xfrm>
            <a:off x="4903190" y="1259285"/>
            <a:ext cx="3071973" cy="4533224"/>
            <a:chOff x="4849401" y="963450"/>
            <a:chExt cx="3071973" cy="4533224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C4AA9B37-9EB1-A540-9D27-AACAAE5F16EA}"/>
                </a:ext>
              </a:extLst>
            </p:cNvPr>
            <p:cNvSpPr/>
            <p:nvPr/>
          </p:nvSpPr>
          <p:spPr>
            <a:xfrm>
              <a:off x="4849402" y="963450"/>
              <a:ext cx="3071972" cy="1322117"/>
            </a:xfrm>
            <a:prstGeom prst="roundRect">
              <a:avLst/>
            </a:prstGeom>
            <a:solidFill>
              <a:srgbClr val="AE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8" name="Picture 7" descr="A picture containing diagram&#10;&#10;Description automatically generated">
              <a:extLst>
                <a:ext uri="{FF2B5EF4-FFF2-40B4-BE49-F238E27FC236}">
                  <a16:creationId xmlns:a16="http://schemas.microsoft.com/office/drawing/2014/main" id="{1B380356-DAE4-4C4E-84A0-40506B5BB8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948" r="10718" b="38556"/>
            <a:stretch/>
          </p:blipFill>
          <p:spPr>
            <a:xfrm>
              <a:off x="4849401" y="1923661"/>
              <a:ext cx="3071973" cy="3573013"/>
            </a:xfrm>
            <a:prstGeom prst="roundRect">
              <a:avLst>
                <a:gd name="adj" fmla="val 6299"/>
              </a:avLst>
            </a:prstGeom>
          </p:spPr>
        </p:pic>
        <p:pic>
          <p:nvPicPr>
            <p:cNvPr id="10" name="Picture 9" descr="A cartoon of a person&#10;&#10;Description automatically generated with low confidence">
              <a:extLst>
                <a:ext uri="{FF2B5EF4-FFF2-40B4-BE49-F238E27FC236}">
                  <a16:creationId xmlns:a16="http://schemas.microsoft.com/office/drawing/2014/main" id="{38454C59-56B3-D34B-B956-8337336B55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4636" y="1905639"/>
              <a:ext cx="942771" cy="2341459"/>
            </a:xfrm>
            <a:prstGeom prst="rect">
              <a:avLst/>
            </a:prstGeom>
          </p:spPr>
        </p:pic>
        <p:pic>
          <p:nvPicPr>
            <p:cNvPr id="12" name="Picture 11" descr="A picture containing toy, doll&#10;&#10;Description automatically generated">
              <a:extLst>
                <a:ext uri="{FF2B5EF4-FFF2-40B4-BE49-F238E27FC236}">
                  <a16:creationId xmlns:a16="http://schemas.microsoft.com/office/drawing/2014/main" id="{1F25EF08-48FF-BB43-861F-767368778F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5931" y="1913083"/>
              <a:ext cx="1393592" cy="2325006"/>
            </a:xfrm>
            <a:prstGeom prst="rect">
              <a:avLst/>
            </a:prstGeom>
          </p:spPr>
        </p:pic>
        <p:sp>
          <p:nvSpPr>
            <p:cNvPr id="14" name="Cloud Callout 13">
              <a:extLst>
                <a:ext uri="{FF2B5EF4-FFF2-40B4-BE49-F238E27FC236}">
                  <a16:creationId xmlns:a16="http://schemas.microsoft.com/office/drawing/2014/main" id="{D586383C-5C3F-134A-9FA0-426848B0E938}"/>
                </a:ext>
              </a:extLst>
            </p:cNvPr>
            <p:cNvSpPr/>
            <p:nvPr/>
          </p:nvSpPr>
          <p:spPr>
            <a:xfrm rot="748969">
              <a:off x="4966446" y="1037954"/>
              <a:ext cx="924674" cy="626724"/>
            </a:xfrm>
            <a:prstGeom prst="cloudCallout">
              <a:avLst>
                <a:gd name="adj1" fmla="val 42728"/>
                <a:gd name="adj2" fmla="val 68060"/>
              </a:avLst>
            </a:prstGeom>
            <a:solidFill>
              <a:schemeClr val="bg1"/>
            </a:solidFill>
            <a:ln w="952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Cloud Callout 15">
              <a:extLst>
                <a:ext uri="{FF2B5EF4-FFF2-40B4-BE49-F238E27FC236}">
                  <a16:creationId xmlns:a16="http://schemas.microsoft.com/office/drawing/2014/main" id="{D1EDC227-AC81-454E-AAF2-11C8E4030CB4}"/>
                </a:ext>
              </a:extLst>
            </p:cNvPr>
            <p:cNvSpPr/>
            <p:nvPr/>
          </p:nvSpPr>
          <p:spPr>
            <a:xfrm rot="748969">
              <a:off x="6939897" y="1055975"/>
              <a:ext cx="924674" cy="626724"/>
            </a:xfrm>
            <a:prstGeom prst="cloudCallout">
              <a:avLst>
                <a:gd name="adj1" fmla="val -24928"/>
                <a:gd name="adj2" fmla="val 85064"/>
              </a:avLst>
            </a:prstGeom>
            <a:solidFill>
              <a:schemeClr val="bg1"/>
            </a:solidFill>
            <a:ln w="952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7" name="Picture 16" descr="A picture containing icon&#10;&#10;Description automatically generated">
              <a:extLst>
                <a:ext uri="{FF2B5EF4-FFF2-40B4-BE49-F238E27FC236}">
                  <a16:creationId xmlns:a16="http://schemas.microsoft.com/office/drawing/2014/main" id="{52A47D34-1A6C-1543-9633-12D9CD33F6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7985" y="1133473"/>
              <a:ext cx="585662" cy="401597"/>
            </a:xfrm>
            <a:prstGeom prst="rect">
              <a:avLst/>
            </a:prstGeom>
          </p:spPr>
        </p:pic>
        <p:pic>
          <p:nvPicPr>
            <p:cNvPr id="19" name="Picture 18" descr="A picture containing icon&#10;&#10;Description automatically generated">
              <a:extLst>
                <a:ext uri="{FF2B5EF4-FFF2-40B4-BE49-F238E27FC236}">
                  <a16:creationId xmlns:a16="http://schemas.microsoft.com/office/drawing/2014/main" id="{B21D40F4-3F15-5E49-8F86-F0B64D96A2E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3693" y="1165937"/>
              <a:ext cx="585662" cy="4015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6264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674636" y="396701"/>
            <a:ext cx="2419566" cy="548728"/>
          </a:xfrm>
        </p:spPr>
        <p:txBody>
          <a:bodyPr/>
          <a:lstStyle/>
          <a:p>
            <a:r>
              <a:rPr lang="en-GB" sz="1800" dirty="0">
                <a:latin typeface="+mn-lt"/>
              </a:rPr>
              <a:t>Road Safety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6107D8E-768D-8648-83E3-27551E3D1A59}"/>
              </a:ext>
            </a:extLst>
          </p:cNvPr>
          <p:cNvGrpSpPr/>
          <p:nvPr/>
        </p:nvGrpSpPr>
        <p:grpSpPr>
          <a:xfrm>
            <a:off x="755651" y="2460095"/>
            <a:ext cx="7632700" cy="3241503"/>
            <a:chOff x="755651" y="2460095"/>
            <a:chExt cx="7632700" cy="3241503"/>
          </a:xfrm>
        </p:grpSpPr>
        <p:pic>
          <p:nvPicPr>
            <p:cNvPr id="8" name="Picture 7" descr="A picture containing diagram&#10;&#10;Description automatically generated">
              <a:extLst>
                <a:ext uri="{FF2B5EF4-FFF2-40B4-BE49-F238E27FC236}">
                  <a16:creationId xmlns:a16="http://schemas.microsoft.com/office/drawing/2014/main" id="{1B380356-DAE4-4C4E-84A0-40506B5BB8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948" t="26855" r="10718" b="50709"/>
            <a:stretch/>
          </p:blipFill>
          <p:spPr>
            <a:xfrm>
              <a:off x="755651" y="2460095"/>
              <a:ext cx="7632700" cy="3241503"/>
            </a:xfrm>
            <a:prstGeom prst="roundRect">
              <a:avLst>
                <a:gd name="adj" fmla="val 6299"/>
              </a:avLst>
            </a:prstGeom>
          </p:spPr>
        </p:pic>
        <p:pic>
          <p:nvPicPr>
            <p:cNvPr id="10" name="Picture 9" descr="A cartoon of a person&#10;&#10;Description automatically generated with low confidence">
              <a:extLst>
                <a:ext uri="{FF2B5EF4-FFF2-40B4-BE49-F238E27FC236}">
                  <a16:creationId xmlns:a16="http://schemas.microsoft.com/office/drawing/2014/main" id="{38454C59-56B3-D34B-B956-8337336B55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344"/>
            <a:stretch/>
          </p:blipFill>
          <p:spPr>
            <a:xfrm>
              <a:off x="5211204" y="2460095"/>
              <a:ext cx="2342433" cy="1958001"/>
            </a:xfrm>
            <a:prstGeom prst="rect">
              <a:avLst/>
            </a:prstGeom>
          </p:spPr>
        </p:pic>
        <p:pic>
          <p:nvPicPr>
            <p:cNvPr id="12" name="Picture 11" descr="A picture containing toy, doll&#10;&#10;Description automatically generated">
              <a:extLst>
                <a:ext uri="{FF2B5EF4-FFF2-40B4-BE49-F238E27FC236}">
                  <a16:creationId xmlns:a16="http://schemas.microsoft.com/office/drawing/2014/main" id="{1F25EF08-48FF-BB43-861F-767368778F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481" t="67169" r="-4695" b="-1063"/>
            <a:stretch/>
          </p:blipFill>
          <p:spPr>
            <a:xfrm>
              <a:off x="1228593" y="2460095"/>
              <a:ext cx="3710996" cy="1958001"/>
            </a:xfrm>
            <a:prstGeom prst="rect">
              <a:avLst/>
            </a:prstGeom>
          </p:spPr>
        </p:pic>
      </p:grp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26C82C8-5548-7140-A2A1-8262ACDFF9B5}"/>
              </a:ext>
            </a:extLst>
          </p:cNvPr>
          <p:cNvSpPr/>
          <p:nvPr/>
        </p:nvSpPr>
        <p:spPr>
          <a:xfrm>
            <a:off x="2635321" y="1157056"/>
            <a:ext cx="3873357" cy="581831"/>
          </a:xfrm>
          <a:prstGeom prst="roundRect">
            <a:avLst/>
          </a:prstGeom>
          <a:solidFill>
            <a:srgbClr val="26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altLang="en-US" sz="2000" b="1" dirty="0"/>
              <a:t>Stop</a:t>
            </a:r>
            <a:r>
              <a:rPr lang="en-GB" altLang="en-US" sz="2000" dirty="0"/>
              <a:t> at the side of the road.</a:t>
            </a:r>
          </a:p>
        </p:txBody>
      </p:sp>
    </p:spTree>
    <p:extLst>
      <p:ext uri="{BB962C8B-B14F-4D97-AF65-F5344CB8AC3E}">
        <p14:creationId xmlns:p14="http://schemas.microsoft.com/office/powerpoint/2010/main" val="287914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674636" y="396701"/>
            <a:ext cx="2419566" cy="548728"/>
          </a:xfrm>
        </p:spPr>
        <p:txBody>
          <a:bodyPr/>
          <a:lstStyle/>
          <a:p>
            <a:r>
              <a:rPr lang="en-GB" sz="1800" dirty="0">
                <a:latin typeface="+mn-lt"/>
              </a:rPr>
              <a:t>Road Safety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26C82C8-5548-7140-A2A1-8262ACDFF9B5}"/>
              </a:ext>
            </a:extLst>
          </p:cNvPr>
          <p:cNvSpPr/>
          <p:nvPr/>
        </p:nvSpPr>
        <p:spPr>
          <a:xfrm>
            <a:off x="993357" y="1157056"/>
            <a:ext cx="7157286" cy="581831"/>
          </a:xfrm>
          <a:prstGeom prst="roundRect">
            <a:avLst/>
          </a:prstGeom>
          <a:solidFill>
            <a:srgbClr val="26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b="1" dirty="0"/>
              <a:t>Look and listen </a:t>
            </a:r>
            <a:r>
              <a:rPr lang="en-GB" altLang="en-US" sz="2000" dirty="0"/>
              <a:t>to see and hear if any vehicles are coming.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C88CADB-A0ED-DA42-9B28-A707CF5C0523}"/>
              </a:ext>
            </a:extLst>
          </p:cNvPr>
          <p:cNvGrpSpPr/>
          <p:nvPr/>
        </p:nvGrpSpPr>
        <p:grpSpPr>
          <a:xfrm>
            <a:off x="1328677" y="1553656"/>
            <a:ext cx="6532560" cy="4857777"/>
            <a:chOff x="1328677" y="1553656"/>
            <a:chExt cx="6532560" cy="4857777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F002F1B3-CA4A-A84B-8079-23BBEB380EB7}"/>
                </a:ext>
              </a:extLst>
            </p:cNvPr>
            <p:cNvSpPr/>
            <p:nvPr/>
          </p:nvSpPr>
          <p:spPr>
            <a:xfrm>
              <a:off x="1328677" y="2687473"/>
              <a:ext cx="3098243" cy="3098243"/>
            </a:xfrm>
            <a:prstGeom prst="ellipse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CA4702B-3D7C-DB4D-90D0-A65074FE1352}"/>
                </a:ext>
              </a:extLst>
            </p:cNvPr>
            <p:cNvSpPr/>
            <p:nvPr/>
          </p:nvSpPr>
          <p:spPr>
            <a:xfrm>
              <a:off x="4762994" y="2698106"/>
              <a:ext cx="3098243" cy="3098243"/>
            </a:xfrm>
            <a:prstGeom prst="ellipse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" name="Picture 2" descr="A cartoon of a person&#10;&#10;Description automatically generated with medium confidence">
              <a:extLst>
                <a:ext uri="{FF2B5EF4-FFF2-40B4-BE49-F238E27FC236}">
                  <a16:creationId xmlns:a16="http://schemas.microsoft.com/office/drawing/2014/main" id="{0B3369FD-8737-C74B-8492-52098DF51C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6732"/>
            <a:stretch/>
          </p:blipFill>
          <p:spPr>
            <a:xfrm>
              <a:off x="1471199" y="2380851"/>
              <a:ext cx="2813201" cy="4030582"/>
            </a:xfrm>
            <a:prstGeom prst="rect">
              <a:avLst/>
            </a:prstGeom>
          </p:spPr>
        </p:pic>
        <p:pic>
          <p:nvPicPr>
            <p:cNvPr id="5" name="Picture 4" descr="A picture containing toy&#10;&#10;Description automatically generated">
              <a:extLst>
                <a:ext uri="{FF2B5EF4-FFF2-40B4-BE49-F238E27FC236}">
                  <a16:creationId xmlns:a16="http://schemas.microsoft.com/office/drawing/2014/main" id="{03622CD3-DC31-1F49-8954-942186D3D6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115" t="18644" r="37564" b="46299"/>
            <a:stretch/>
          </p:blipFill>
          <p:spPr>
            <a:xfrm>
              <a:off x="4933055" y="1553656"/>
              <a:ext cx="2579565" cy="48577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92713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674636" y="396701"/>
            <a:ext cx="2419566" cy="548728"/>
          </a:xfrm>
        </p:spPr>
        <p:txBody>
          <a:bodyPr/>
          <a:lstStyle/>
          <a:p>
            <a:r>
              <a:rPr lang="en-GB" sz="1800" dirty="0">
                <a:latin typeface="+mn-lt"/>
              </a:rPr>
              <a:t>Road Safety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47350CB-47A5-834F-B541-65273ACC3E53}"/>
              </a:ext>
            </a:extLst>
          </p:cNvPr>
          <p:cNvSpPr/>
          <p:nvPr/>
        </p:nvSpPr>
        <p:spPr>
          <a:xfrm>
            <a:off x="1823483" y="1152985"/>
            <a:ext cx="5497033" cy="581831"/>
          </a:xfrm>
          <a:prstGeom prst="roundRect">
            <a:avLst/>
          </a:prstGeom>
          <a:solidFill>
            <a:srgbClr val="26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000" b="1" dirty="0"/>
              <a:t>Wait</a:t>
            </a:r>
            <a:r>
              <a:rPr lang="en-GB" altLang="en-US" sz="2000" dirty="0"/>
              <a:t> until the any vehicles have gone past.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8AAAA7B-14E6-E349-A727-94F35EF7F5C0}"/>
              </a:ext>
            </a:extLst>
          </p:cNvPr>
          <p:cNvGrpSpPr/>
          <p:nvPr/>
        </p:nvGrpSpPr>
        <p:grpSpPr>
          <a:xfrm>
            <a:off x="1823483" y="1942373"/>
            <a:ext cx="5497033" cy="4150452"/>
            <a:chOff x="1823483" y="1942373"/>
            <a:chExt cx="5497033" cy="4150452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C4AA9B37-9EB1-A540-9D27-AACAAE5F16EA}"/>
                </a:ext>
              </a:extLst>
            </p:cNvPr>
            <p:cNvSpPr/>
            <p:nvPr/>
          </p:nvSpPr>
          <p:spPr>
            <a:xfrm>
              <a:off x="1823483" y="1942373"/>
              <a:ext cx="5497033" cy="1322117"/>
            </a:xfrm>
            <a:prstGeom prst="roundRect">
              <a:avLst/>
            </a:prstGeom>
            <a:solidFill>
              <a:srgbClr val="AE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8" name="Picture 7" descr="A picture containing diagram&#10;&#10;Description automatically generated">
              <a:extLst>
                <a:ext uri="{FF2B5EF4-FFF2-40B4-BE49-F238E27FC236}">
                  <a16:creationId xmlns:a16="http://schemas.microsoft.com/office/drawing/2014/main" id="{1B380356-DAE4-4C4E-84A0-40506B5BB8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038" r="1158" b="38556"/>
            <a:stretch/>
          </p:blipFill>
          <p:spPr>
            <a:xfrm>
              <a:off x="1823483" y="2519812"/>
              <a:ext cx="5497033" cy="3573013"/>
            </a:xfrm>
            <a:prstGeom prst="roundRect">
              <a:avLst>
                <a:gd name="adj" fmla="val 6299"/>
              </a:avLst>
            </a:prstGeom>
          </p:spPr>
        </p:pic>
        <p:pic>
          <p:nvPicPr>
            <p:cNvPr id="10" name="Picture 9" descr="A cartoon of a person&#10;&#10;Description automatically generated with low confidence">
              <a:extLst>
                <a:ext uri="{FF2B5EF4-FFF2-40B4-BE49-F238E27FC236}">
                  <a16:creationId xmlns:a16="http://schemas.microsoft.com/office/drawing/2014/main" id="{38454C59-56B3-D34B-B956-8337336B55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14407" y="2491432"/>
              <a:ext cx="942771" cy="2341459"/>
            </a:xfrm>
            <a:prstGeom prst="rect">
              <a:avLst/>
            </a:prstGeom>
          </p:spPr>
        </p:pic>
        <p:pic>
          <p:nvPicPr>
            <p:cNvPr id="12" name="Picture 11" descr="A picture containing toy, doll&#10;&#10;Description automatically generated">
              <a:extLst>
                <a:ext uri="{FF2B5EF4-FFF2-40B4-BE49-F238E27FC236}">
                  <a16:creationId xmlns:a16="http://schemas.microsoft.com/office/drawing/2014/main" id="{1F25EF08-48FF-BB43-861F-767368778F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15702" y="2498876"/>
              <a:ext cx="1393592" cy="2325006"/>
            </a:xfrm>
            <a:prstGeom prst="rect">
              <a:avLst/>
            </a:prstGeom>
          </p:spPr>
        </p:pic>
        <p:pic>
          <p:nvPicPr>
            <p:cNvPr id="3" name="Picture 2" descr="A picture containing text, transport, yellow, car&#10;&#10;Description automatically generated">
              <a:extLst>
                <a:ext uri="{FF2B5EF4-FFF2-40B4-BE49-F238E27FC236}">
                  <a16:creationId xmlns:a16="http://schemas.microsoft.com/office/drawing/2014/main" id="{854777E0-55E6-E243-94CC-28291C3D73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565"/>
            <a:stretch/>
          </p:blipFill>
          <p:spPr>
            <a:xfrm>
              <a:off x="1823483" y="2842812"/>
              <a:ext cx="3189015" cy="29270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62704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674636" y="396701"/>
            <a:ext cx="2419566" cy="548728"/>
          </a:xfrm>
        </p:spPr>
        <p:txBody>
          <a:bodyPr/>
          <a:lstStyle/>
          <a:p>
            <a:r>
              <a:rPr lang="en-GB" sz="1800" dirty="0">
                <a:latin typeface="+mn-lt"/>
              </a:rPr>
              <a:t>Road Safety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26C82C8-5548-7140-A2A1-8262ACDFF9B5}"/>
              </a:ext>
            </a:extLst>
          </p:cNvPr>
          <p:cNvSpPr/>
          <p:nvPr/>
        </p:nvSpPr>
        <p:spPr>
          <a:xfrm>
            <a:off x="993357" y="986797"/>
            <a:ext cx="7157286" cy="922350"/>
          </a:xfrm>
          <a:prstGeom prst="roundRect">
            <a:avLst/>
          </a:prstGeom>
          <a:solidFill>
            <a:srgbClr val="26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b="1" dirty="0"/>
              <a:t>Look and listen again </a:t>
            </a:r>
            <a:r>
              <a:rPr lang="en-GB" altLang="en-US" sz="2000" dirty="0"/>
              <a:t>to see and hear if any more vehicles are coming.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F7F3875-3322-0F4A-A72B-6E3BDE5B805E}"/>
              </a:ext>
            </a:extLst>
          </p:cNvPr>
          <p:cNvGrpSpPr/>
          <p:nvPr/>
        </p:nvGrpSpPr>
        <p:grpSpPr>
          <a:xfrm>
            <a:off x="1328677" y="1553656"/>
            <a:ext cx="6532560" cy="4857777"/>
            <a:chOff x="1328677" y="1553656"/>
            <a:chExt cx="6532560" cy="4857777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F002F1B3-CA4A-A84B-8079-23BBEB380EB7}"/>
                </a:ext>
              </a:extLst>
            </p:cNvPr>
            <p:cNvSpPr/>
            <p:nvPr/>
          </p:nvSpPr>
          <p:spPr>
            <a:xfrm>
              <a:off x="1328677" y="2687473"/>
              <a:ext cx="3098243" cy="3098243"/>
            </a:xfrm>
            <a:prstGeom prst="ellipse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CA4702B-3D7C-DB4D-90D0-A65074FE1352}"/>
                </a:ext>
              </a:extLst>
            </p:cNvPr>
            <p:cNvSpPr/>
            <p:nvPr/>
          </p:nvSpPr>
          <p:spPr>
            <a:xfrm>
              <a:off x="4762994" y="2698106"/>
              <a:ext cx="3098243" cy="3098243"/>
            </a:xfrm>
            <a:prstGeom prst="ellipse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" name="Picture 2" descr="A cartoon of a person&#10;&#10;Description automatically generated with medium confidence">
              <a:extLst>
                <a:ext uri="{FF2B5EF4-FFF2-40B4-BE49-F238E27FC236}">
                  <a16:creationId xmlns:a16="http://schemas.microsoft.com/office/drawing/2014/main" id="{0B3369FD-8737-C74B-8492-52098DF51C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6732"/>
            <a:stretch/>
          </p:blipFill>
          <p:spPr>
            <a:xfrm>
              <a:off x="1471199" y="2380851"/>
              <a:ext cx="2813201" cy="4030582"/>
            </a:xfrm>
            <a:prstGeom prst="rect">
              <a:avLst/>
            </a:prstGeom>
          </p:spPr>
        </p:pic>
        <p:pic>
          <p:nvPicPr>
            <p:cNvPr id="5" name="Picture 4" descr="A picture containing toy&#10;&#10;Description automatically generated">
              <a:extLst>
                <a:ext uri="{FF2B5EF4-FFF2-40B4-BE49-F238E27FC236}">
                  <a16:creationId xmlns:a16="http://schemas.microsoft.com/office/drawing/2014/main" id="{03622CD3-DC31-1F49-8954-942186D3D6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115" t="18644" r="37564" b="46299"/>
            <a:stretch/>
          </p:blipFill>
          <p:spPr>
            <a:xfrm>
              <a:off x="4933055" y="1553656"/>
              <a:ext cx="2579565" cy="48577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89015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674636" y="396701"/>
            <a:ext cx="2419566" cy="548728"/>
          </a:xfrm>
        </p:spPr>
        <p:txBody>
          <a:bodyPr/>
          <a:lstStyle/>
          <a:p>
            <a:r>
              <a:rPr lang="en-GB" sz="1800" dirty="0">
                <a:latin typeface="+mn-lt"/>
              </a:rPr>
              <a:t>Road Safety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98D712D-9BE6-864F-8B56-E4D1A7DDD6C7}"/>
              </a:ext>
            </a:extLst>
          </p:cNvPr>
          <p:cNvGrpSpPr/>
          <p:nvPr/>
        </p:nvGrpSpPr>
        <p:grpSpPr>
          <a:xfrm>
            <a:off x="1823483" y="1942372"/>
            <a:ext cx="5497033" cy="4150453"/>
            <a:chOff x="1823483" y="1942372"/>
            <a:chExt cx="5497033" cy="4150453"/>
          </a:xfrm>
        </p:grpSpPr>
        <p:pic>
          <p:nvPicPr>
            <p:cNvPr id="8" name="Picture 7" descr="A picture containing diagram&#10;&#10;Description automatically generated">
              <a:extLst>
                <a:ext uri="{FF2B5EF4-FFF2-40B4-BE49-F238E27FC236}">
                  <a16:creationId xmlns:a16="http://schemas.microsoft.com/office/drawing/2014/main" id="{1B380356-DAE4-4C4E-84A0-40506B5BB8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93" t="17966" r="1303" b="10660"/>
            <a:stretch/>
          </p:blipFill>
          <p:spPr>
            <a:xfrm>
              <a:off x="1823483" y="1942372"/>
              <a:ext cx="5497033" cy="4150453"/>
            </a:xfrm>
            <a:prstGeom prst="roundRect">
              <a:avLst>
                <a:gd name="adj" fmla="val 6299"/>
              </a:avLst>
            </a:prstGeom>
          </p:spPr>
        </p:pic>
        <p:pic>
          <p:nvPicPr>
            <p:cNvPr id="10" name="Picture 9" descr="A cartoon of a person&#10;&#10;Description automatically generated with low confidence">
              <a:extLst>
                <a:ext uri="{FF2B5EF4-FFF2-40B4-BE49-F238E27FC236}">
                  <a16:creationId xmlns:a16="http://schemas.microsoft.com/office/drawing/2014/main" id="{38454C59-56B3-D34B-B956-8337336B55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4967" y="2700757"/>
              <a:ext cx="942771" cy="2341459"/>
            </a:xfrm>
            <a:prstGeom prst="rect">
              <a:avLst/>
            </a:prstGeom>
          </p:spPr>
        </p:pic>
        <p:pic>
          <p:nvPicPr>
            <p:cNvPr id="12" name="Picture 11" descr="A picture containing toy, doll&#10;&#10;Description automatically generated">
              <a:extLst>
                <a:ext uri="{FF2B5EF4-FFF2-40B4-BE49-F238E27FC236}">
                  <a16:creationId xmlns:a16="http://schemas.microsoft.com/office/drawing/2014/main" id="{1F25EF08-48FF-BB43-861F-767368778F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8285" y="2700757"/>
              <a:ext cx="1393592" cy="2325006"/>
            </a:xfrm>
            <a:prstGeom prst="rect">
              <a:avLst/>
            </a:prstGeom>
          </p:spPr>
        </p:pic>
      </p:grp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47350CB-47A5-834F-B541-65273ACC3E53}"/>
              </a:ext>
            </a:extLst>
          </p:cNvPr>
          <p:cNvSpPr/>
          <p:nvPr/>
        </p:nvSpPr>
        <p:spPr>
          <a:xfrm>
            <a:off x="1823483" y="1152985"/>
            <a:ext cx="5847977" cy="581831"/>
          </a:xfrm>
          <a:prstGeom prst="roundRect">
            <a:avLst/>
          </a:prstGeom>
          <a:solidFill>
            <a:srgbClr val="26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b="1" dirty="0"/>
              <a:t>Cross </a:t>
            </a:r>
            <a:r>
              <a:rPr lang="en-GB" altLang="en-US" sz="2000" dirty="0"/>
              <a:t>the road – but keep looking and listening.</a:t>
            </a:r>
          </a:p>
        </p:txBody>
      </p:sp>
    </p:spTree>
    <p:extLst>
      <p:ext uri="{BB962C8B-B14F-4D97-AF65-F5344CB8AC3E}">
        <p14:creationId xmlns:p14="http://schemas.microsoft.com/office/powerpoint/2010/main" val="3538979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674636" y="396701"/>
            <a:ext cx="2419566" cy="548728"/>
          </a:xfrm>
        </p:spPr>
        <p:txBody>
          <a:bodyPr/>
          <a:lstStyle/>
          <a:p>
            <a:r>
              <a:rPr lang="en-GB" sz="1800" dirty="0">
                <a:latin typeface="+mn-lt"/>
              </a:rPr>
              <a:t>Road Safety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C95DFC-4823-7E49-BEC2-53EA7208D806}"/>
              </a:ext>
            </a:extLst>
          </p:cNvPr>
          <p:cNvSpPr txBox="1"/>
          <p:nvPr/>
        </p:nvSpPr>
        <p:spPr>
          <a:xfrm>
            <a:off x="1158274" y="870184"/>
            <a:ext cx="67970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/>
              <a:t>Can you remember how to cross the road safely?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130D197-73DF-B346-936F-FFACB5F7D7D4}"/>
              </a:ext>
            </a:extLst>
          </p:cNvPr>
          <p:cNvGrpSpPr/>
          <p:nvPr/>
        </p:nvGrpSpPr>
        <p:grpSpPr>
          <a:xfrm>
            <a:off x="773019" y="1444456"/>
            <a:ext cx="1935570" cy="2310925"/>
            <a:chOff x="773019" y="1444456"/>
            <a:chExt cx="1935570" cy="2310925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F1304B38-1F19-FA49-89EB-CEB52F9DB6A5}"/>
                </a:ext>
              </a:extLst>
            </p:cNvPr>
            <p:cNvGrpSpPr/>
            <p:nvPr/>
          </p:nvGrpSpPr>
          <p:grpSpPr>
            <a:xfrm>
              <a:off x="1158274" y="1444456"/>
              <a:ext cx="1550315" cy="2310925"/>
              <a:chOff x="1967920" y="3215336"/>
              <a:chExt cx="1825235" cy="2720725"/>
            </a:xfrm>
          </p:grpSpPr>
          <p:sp>
            <p:nvSpPr>
              <p:cNvPr id="11" name="Rounded Rectangle 10">
                <a:extLst>
                  <a:ext uri="{FF2B5EF4-FFF2-40B4-BE49-F238E27FC236}">
                    <a16:creationId xmlns:a16="http://schemas.microsoft.com/office/drawing/2014/main" id="{6A612E2C-7725-424B-B225-E085A0FE2F7A}"/>
                  </a:ext>
                </a:extLst>
              </p:cNvPr>
              <p:cNvSpPr/>
              <p:nvPr/>
            </p:nvSpPr>
            <p:spPr>
              <a:xfrm>
                <a:off x="1967920" y="3215336"/>
                <a:ext cx="1825235" cy="1045617"/>
              </a:xfrm>
              <a:prstGeom prst="roundRect">
                <a:avLst/>
              </a:prstGeom>
              <a:solidFill>
                <a:srgbClr val="AEDEF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13" name="Picture 12" descr="A picture containing diagram&#10;&#10;Description automatically generated">
                <a:extLst>
                  <a:ext uri="{FF2B5EF4-FFF2-40B4-BE49-F238E27FC236}">
                    <a16:creationId xmlns:a16="http://schemas.microsoft.com/office/drawing/2014/main" id="{27A82E58-48E1-5843-8D0D-E28FE125082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948" r="10718" b="38556"/>
              <a:stretch/>
            </p:blipFill>
            <p:spPr>
              <a:xfrm>
                <a:off x="1967920" y="3813129"/>
                <a:ext cx="1825235" cy="2122932"/>
              </a:xfrm>
              <a:prstGeom prst="roundRect">
                <a:avLst>
                  <a:gd name="adj" fmla="val 6299"/>
                </a:avLst>
              </a:prstGeom>
            </p:spPr>
          </p:pic>
          <p:pic>
            <p:nvPicPr>
              <p:cNvPr id="14" name="Picture 13" descr="A cartoon of a person&#10;&#10;Description automatically generated with low confidence">
                <a:extLst>
                  <a:ext uri="{FF2B5EF4-FFF2-40B4-BE49-F238E27FC236}">
                    <a16:creationId xmlns:a16="http://schemas.microsoft.com/office/drawing/2014/main" id="{6E030908-F516-C842-990F-57572D5DFD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36702" y="3810760"/>
                <a:ext cx="560154" cy="1391194"/>
              </a:xfrm>
              <a:prstGeom prst="rect">
                <a:avLst/>
              </a:prstGeom>
            </p:spPr>
          </p:pic>
          <p:pic>
            <p:nvPicPr>
              <p:cNvPr id="16" name="Picture 15" descr="A picture containing toy, doll&#10;&#10;Description automatically generated">
                <a:extLst>
                  <a:ext uri="{FF2B5EF4-FFF2-40B4-BE49-F238E27FC236}">
                    <a16:creationId xmlns:a16="http://schemas.microsoft.com/office/drawing/2014/main" id="{01BCF0D5-C64E-7747-9388-2455EE464B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60267" y="3815499"/>
                <a:ext cx="828013" cy="1381420"/>
              </a:xfrm>
              <a:prstGeom prst="rect">
                <a:avLst/>
              </a:prstGeom>
            </p:spPr>
          </p:pic>
          <p:sp>
            <p:nvSpPr>
              <p:cNvPr id="17" name="Cloud Callout 16">
                <a:extLst>
                  <a:ext uri="{FF2B5EF4-FFF2-40B4-BE49-F238E27FC236}">
                    <a16:creationId xmlns:a16="http://schemas.microsoft.com/office/drawing/2014/main" id="{B9282634-FC25-6E46-9DBA-C7CA41EF2BF7}"/>
                  </a:ext>
                </a:extLst>
              </p:cNvPr>
              <p:cNvSpPr/>
              <p:nvPr/>
            </p:nvSpPr>
            <p:spPr>
              <a:xfrm rot="748969">
                <a:off x="2045497" y="3284455"/>
                <a:ext cx="549402" cy="372373"/>
              </a:xfrm>
              <a:prstGeom prst="cloudCallout">
                <a:avLst>
                  <a:gd name="adj1" fmla="val 42728"/>
                  <a:gd name="adj2" fmla="val 68060"/>
                </a:avLst>
              </a:prstGeom>
              <a:solidFill>
                <a:schemeClr val="bg1"/>
              </a:solidFill>
              <a:ln w="9525">
                <a:solidFill>
                  <a:srgbClr val="18A0D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Cloud Callout 17">
                <a:extLst>
                  <a:ext uri="{FF2B5EF4-FFF2-40B4-BE49-F238E27FC236}">
                    <a16:creationId xmlns:a16="http://schemas.microsoft.com/office/drawing/2014/main" id="{6D30CF5B-CB4D-D64B-BE50-B0EB3279E118}"/>
                  </a:ext>
                </a:extLst>
              </p:cNvPr>
              <p:cNvSpPr/>
              <p:nvPr/>
            </p:nvSpPr>
            <p:spPr>
              <a:xfrm rot="748969">
                <a:off x="3142909" y="3292795"/>
                <a:ext cx="549402" cy="372373"/>
              </a:xfrm>
              <a:prstGeom prst="cloudCallout">
                <a:avLst>
                  <a:gd name="adj1" fmla="val -24928"/>
                  <a:gd name="adj2" fmla="val 85064"/>
                </a:avLst>
              </a:prstGeom>
              <a:solidFill>
                <a:schemeClr val="bg1"/>
              </a:solidFill>
              <a:ln w="9525">
                <a:solidFill>
                  <a:srgbClr val="18A0D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9" name="Picture 18" descr="A picture containing icon&#10;&#10;Description automatically generated">
                <a:extLst>
                  <a:ext uri="{FF2B5EF4-FFF2-40B4-BE49-F238E27FC236}">
                    <a16:creationId xmlns:a16="http://schemas.microsoft.com/office/drawing/2014/main" id="{304F143C-7CFB-CF4D-A78D-4FB9BB13EB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46210" y="3347736"/>
                <a:ext cx="347975" cy="238612"/>
              </a:xfrm>
              <a:prstGeom prst="rect">
                <a:avLst/>
              </a:prstGeom>
            </p:spPr>
          </p:pic>
          <p:pic>
            <p:nvPicPr>
              <p:cNvPr id="20" name="Picture 19" descr="A picture containing icon&#10;&#10;Description automatically generated">
                <a:extLst>
                  <a:ext uri="{FF2B5EF4-FFF2-40B4-BE49-F238E27FC236}">
                    <a16:creationId xmlns:a16="http://schemas.microsoft.com/office/drawing/2014/main" id="{0DA7D181-429F-924C-B430-EF4B151D9B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57307" y="3351207"/>
                <a:ext cx="347975" cy="238612"/>
              </a:xfrm>
              <a:prstGeom prst="rect">
                <a:avLst/>
              </a:prstGeom>
            </p:spPr>
          </p:pic>
        </p:grp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0013E539-EBE1-924D-A85D-1943089B10E7}"/>
                </a:ext>
              </a:extLst>
            </p:cNvPr>
            <p:cNvSpPr/>
            <p:nvPr/>
          </p:nvSpPr>
          <p:spPr>
            <a:xfrm>
              <a:off x="773019" y="1769557"/>
              <a:ext cx="572500" cy="5725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26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chemeClr val="tx1"/>
                  </a:solidFill>
                </a:rPr>
                <a:t>1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9A8C9767-40A6-C74A-BE3C-E62AF5286828}"/>
              </a:ext>
            </a:extLst>
          </p:cNvPr>
          <p:cNvGrpSpPr/>
          <p:nvPr/>
        </p:nvGrpSpPr>
        <p:grpSpPr>
          <a:xfrm>
            <a:off x="2932520" y="1525925"/>
            <a:ext cx="3089659" cy="1730062"/>
            <a:chOff x="2932520" y="1525925"/>
            <a:chExt cx="3089659" cy="1730062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C470F471-A6D5-3847-837F-D69A45710D7F}"/>
                </a:ext>
              </a:extLst>
            </p:cNvPr>
            <p:cNvGrpSpPr/>
            <p:nvPr/>
          </p:nvGrpSpPr>
          <p:grpSpPr>
            <a:xfrm>
              <a:off x="2932520" y="1943851"/>
              <a:ext cx="3089659" cy="1312136"/>
              <a:chOff x="755651" y="4763589"/>
              <a:chExt cx="2208710" cy="938009"/>
            </a:xfrm>
          </p:grpSpPr>
          <p:pic>
            <p:nvPicPr>
              <p:cNvPr id="22" name="Picture 21" descr="A picture containing diagram&#10;&#10;Description automatically generated">
                <a:extLst>
                  <a:ext uri="{FF2B5EF4-FFF2-40B4-BE49-F238E27FC236}">
                    <a16:creationId xmlns:a16="http://schemas.microsoft.com/office/drawing/2014/main" id="{40F678BC-D703-804F-99F5-EFBC19356E0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948" t="26855" r="10718" b="50709"/>
              <a:stretch/>
            </p:blipFill>
            <p:spPr>
              <a:xfrm>
                <a:off x="755651" y="4763589"/>
                <a:ext cx="2208710" cy="938009"/>
              </a:xfrm>
              <a:prstGeom prst="roundRect">
                <a:avLst>
                  <a:gd name="adj" fmla="val 6299"/>
                </a:avLst>
              </a:prstGeom>
            </p:spPr>
          </p:pic>
          <p:pic>
            <p:nvPicPr>
              <p:cNvPr id="23" name="Picture 22" descr="A cartoon of a person&#10;&#10;Description automatically generated with low confidence">
                <a:extLst>
                  <a:ext uri="{FF2B5EF4-FFF2-40B4-BE49-F238E27FC236}">
                    <a16:creationId xmlns:a16="http://schemas.microsoft.com/office/drawing/2014/main" id="{C11076EF-8957-5A40-9440-3609FFBEFEC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66344"/>
              <a:stretch/>
            </p:blipFill>
            <p:spPr>
              <a:xfrm>
                <a:off x="2052633" y="4763589"/>
                <a:ext cx="677841" cy="566596"/>
              </a:xfrm>
              <a:prstGeom prst="rect">
                <a:avLst/>
              </a:prstGeom>
            </p:spPr>
          </p:pic>
          <p:pic>
            <p:nvPicPr>
              <p:cNvPr id="24" name="Picture 23" descr="A picture containing toy, doll&#10;&#10;Description automatically generated">
                <a:extLst>
                  <a:ext uri="{FF2B5EF4-FFF2-40B4-BE49-F238E27FC236}">
                    <a16:creationId xmlns:a16="http://schemas.microsoft.com/office/drawing/2014/main" id="{EF86262D-F110-B34A-982A-AE89E65DBB3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2481" t="67169" r="-4695" b="-1063"/>
              <a:stretch/>
            </p:blipFill>
            <p:spPr>
              <a:xfrm>
                <a:off x="983851" y="4763589"/>
                <a:ext cx="1073868" cy="566596"/>
              </a:xfrm>
              <a:prstGeom prst="rect">
                <a:avLst/>
              </a:prstGeom>
            </p:spPr>
          </p:pic>
        </p:grp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35FBF8EB-5E4C-4847-93BC-98C6A837E37F}"/>
                </a:ext>
              </a:extLst>
            </p:cNvPr>
            <p:cNvSpPr/>
            <p:nvPr/>
          </p:nvSpPr>
          <p:spPr>
            <a:xfrm>
              <a:off x="2968644" y="1525925"/>
              <a:ext cx="572500" cy="5725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26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chemeClr val="tx1"/>
                  </a:solidFill>
                </a:rPr>
                <a:t>2</a:t>
              </a: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7B8A26B-A805-0F4E-83DB-4960E00B4B7A}"/>
              </a:ext>
            </a:extLst>
          </p:cNvPr>
          <p:cNvGrpSpPr/>
          <p:nvPr/>
        </p:nvGrpSpPr>
        <p:grpSpPr>
          <a:xfrm>
            <a:off x="6102137" y="1514774"/>
            <a:ext cx="2111790" cy="1736347"/>
            <a:chOff x="6102137" y="1514774"/>
            <a:chExt cx="2111790" cy="1736347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612C3682-1441-8942-95BD-565CBB9D71BA}"/>
                </a:ext>
              </a:extLst>
            </p:cNvPr>
            <p:cNvGrpSpPr/>
            <p:nvPr/>
          </p:nvGrpSpPr>
          <p:grpSpPr>
            <a:xfrm>
              <a:off x="6246110" y="1847117"/>
              <a:ext cx="1967817" cy="1404004"/>
              <a:chOff x="1245327" y="5007428"/>
              <a:chExt cx="1967817" cy="1404004"/>
            </a:xfrm>
          </p:grpSpPr>
          <p:sp>
            <p:nvSpPr>
              <p:cNvPr id="6" name="Rounded Rectangle 5">
                <a:extLst>
                  <a:ext uri="{FF2B5EF4-FFF2-40B4-BE49-F238E27FC236}">
                    <a16:creationId xmlns:a16="http://schemas.microsoft.com/office/drawing/2014/main" id="{D3606738-EDFB-4840-84CC-61F2323CA388}"/>
                  </a:ext>
                </a:extLst>
              </p:cNvPr>
              <p:cNvSpPr/>
              <p:nvPr/>
            </p:nvSpPr>
            <p:spPr>
              <a:xfrm>
                <a:off x="1245327" y="5099296"/>
                <a:ext cx="1967817" cy="1312136"/>
              </a:xfrm>
              <a:prstGeom prst="roundRect">
                <a:avLst/>
              </a:prstGeom>
              <a:solidFill>
                <a:srgbClr val="8ACB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25" name="Picture 24" descr="A cartoon of a person&#10;&#10;Description automatically generated with medium confidence">
                <a:extLst>
                  <a:ext uri="{FF2B5EF4-FFF2-40B4-BE49-F238E27FC236}">
                    <a16:creationId xmlns:a16="http://schemas.microsoft.com/office/drawing/2014/main" id="{67E73A3A-0CF5-F749-BC77-58DCD9D317B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36732"/>
              <a:stretch/>
            </p:blipFill>
            <p:spPr>
              <a:xfrm>
                <a:off x="1471199" y="5246505"/>
                <a:ext cx="813077" cy="1164927"/>
              </a:xfrm>
              <a:prstGeom prst="rect">
                <a:avLst/>
              </a:prstGeom>
            </p:spPr>
          </p:pic>
          <p:pic>
            <p:nvPicPr>
              <p:cNvPr id="26" name="Picture 25" descr="A picture containing toy&#10;&#10;Description automatically generated">
                <a:extLst>
                  <a:ext uri="{FF2B5EF4-FFF2-40B4-BE49-F238E27FC236}">
                    <a16:creationId xmlns:a16="http://schemas.microsoft.com/office/drawing/2014/main" id="{0A21819B-8794-D04D-BA02-EE621BF84DA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115" t="18644" r="37564" b="46299"/>
              <a:stretch/>
            </p:blipFill>
            <p:spPr>
              <a:xfrm>
                <a:off x="2284276" y="5007428"/>
                <a:ext cx="745551" cy="1404004"/>
              </a:xfrm>
              <a:prstGeom prst="rect">
                <a:avLst/>
              </a:prstGeom>
            </p:spPr>
          </p:pic>
        </p:grp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414C7E59-F930-FF43-BFAB-74C1FD60E4B7}"/>
                </a:ext>
              </a:extLst>
            </p:cNvPr>
            <p:cNvSpPr/>
            <p:nvPr/>
          </p:nvSpPr>
          <p:spPr>
            <a:xfrm>
              <a:off x="6102137" y="1514774"/>
              <a:ext cx="572500" cy="5725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26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chemeClr val="tx1"/>
                  </a:solidFill>
                </a:rPr>
                <a:t>3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0ADCE286-EBAB-3945-8948-A9AEB95C408F}"/>
              </a:ext>
            </a:extLst>
          </p:cNvPr>
          <p:cNvGrpSpPr/>
          <p:nvPr/>
        </p:nvGrpSpPr>
        <p:grpSpPr>
          <a:xfrm>
            <a:off x="820597" y="3875369"/>
            <a:ext cx="2617889" cy="2253281"/>
            <a:chOff x="820597" y="3875369"/>
            <a:chExt cx="2617889" cy="2253281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FA21730A-0857-C441-A6B1-4986F22B9384}"/>
                </a:ext>
              </a:extLst>
            </p:cNvPr>
            <p:cNvGrpSpPr/>
            <p:nvPr/>
          </p:nvGrpSpPr>
          <p:grpSpPr>
            <a:xfrm>
              <a:off x="820597" y="4152052"/>
              <a:ext cx="2617889" cy="1976598"/>
              <a:chOff x="1823483" y="1942373"/>
              <a:chExt cx="5497033" cy="4150452"/>
            </a:xfrm>
          </p:grpSpPr>
          <p:sp>
            <p:nvSpPr>
              <p:cNvPr id="27" name="Rounded Rectangle 26">
                <a:extLst>
                  <a:ext uri="{FF2B5EF4-FFF2-40B4-BE49-F238E27FC236}">
                    <a16:creationId xmlns:a16="http://schemas.microsoft.com/office/drawing/2014/main" id="{9C68631F-3CC3-1443-85C8-15281FAAA72B}"/>
                  </a:ext>
                </a:extLst>
              </p:cNvPr>
              <p:cNvSpPr/>
              <p:nvPr/>
            </p:nvSpPr>
            <p:spPr>
              <a:xfrm>
                <a:off x="1823483" y="1942373"/>
                <a:ext cx="5497033" cy="1322117"/>
              </a:xfrm>
              <a:prstGeom prst="roundRect">
                <a:avLst/>
              </a:prstGeom>
              <a:solidFill>
                <a:srgbClr val="AEDEF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28" name="Picture 27" descr="A picture containing diagram&#10;&#10;Description automatically generated">
                <a:extLst>
                  <a:ext uri="{FF2B5EF4-FFF2-40B4-BE49-F238E27FC236}">
                    <a16:creationId xmlns:a16="http://schemas.microsoft.com/office/drawing/2014/main" id="{9E0A2F5D-40B8-774D-AEF9-F34E153A30D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038" r="1158" b="38556"/>
              <a:stretch/>
            </p:blipFill>
            <p:spPr>
              <a:xfrm>
                <a:off x="1823483" y="2519812"/>
                <a:ext cx="5497033" cy="3573013"/>
              </a:xfrm>
              <a:prstGeom prst="roundRect">
                <a:avLst>
                  <a:gd name="adj" fmla="val 6299"/>
                </a:avLst>
              </a:prstGeom>
            </p:spPr>
          </p:pic>
          <p:pic>
            <p:nvPicPr>
              <p:cNvPr id="29" name="Picture 28" descr="A cartoon of a person&#10;&#10;Description automatically generated with low confidence">
                <a:extLst>
                  <a:ext uri="{FF2B5EF4-FFF2-40B4-BE49-F238E27FC236}">
                    <a16:creationId xmlns:a16="http://schemas.microsoft.com/office/drawing/2014/main" id="{70E3E950-456E-6B44-84B4-958740BA6B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14407" y="2491432"/>
                <a:ext cx="942771" cy="2341459"/>
              </a:xfrm>
              <a:prstGeom prst="rect">
                <a:avLst/>
              </a:prstGeom>
            </p:spPr>
          </p:pic>
          <p:pic>
            <p:nvPicPr>
              <p:cNvPr id="30" name="Picture 29" descr="A picture containing toy, doll&#10;&#10;Description automatically generated">
                <a:extLst>
                  <a:ext uri="{FF2B5EF4-FFF2-40B4-BE49-F238E27FC236}">
                    <a16:creationId xmlns:a16="http://schemas.microsoft.com/office/drawing/2014/main" id="{C3D7015B-EA4D-DF48-A77D-D2C240EB38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15702" y="2498876"/>
                <a:ext cx="1393592" cy="2325006"/>
              </a:xfrm>
              <a:prstGeom prst="rect">
                <a:avLst/>
              </a:prstGeom>
            </p:spPr>
          </p:pic>
          <p:pic>
            <p:nvPicPr>
              <p:cNvPr id="31" name="Picture 30" descr="A picture containing text, transport, yellow, car&#10;&#10;Description automatically generated">
                <a:extLst>
                  <a:ext uri="{FF2B5EF4-FFF2-40B4-BE49-F238E27FC236}">
                    <a16:creationId xmlns:a16="http://schemas.microsoft.com/office/drawing/2014/main" id="{2E161D78-3BB5-FB41-924D-10E0354D8CE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7565"/>
              <a:stretch/>
            </p:blipFill>
            <p:spPr>
              <a:xfrm>
                <a:off x="1823483" y="2842812"/>
                <a:ext cx="3189015" cy="2927012"/>
              </a:xfrm>
              <a:prstGeom prst="rect">
                <a:avLst/>
              </a:prstGeom>
            </p:spPr>
          </p:pic>
        </p:grp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FEA2A8D8-49E6-0844-AE34-8F6B61A9A665}"/>
                </a:ext>
              </a:extLst>
            </p:cNvPr>
            <p:cNvSpPr/>
            <p:nvPr/>
          </p:nvSpPr>
          <p:spPr>
            <a:xfrm>
              <a:off x="966021" y="3875369"/>
              <a:ext cx="572500" cy="5725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26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chemeClr val="tx1"/>
                  </a:solidFill>
                </a:rPr>
                <a:t>4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1D32C4E2-4C9A-1347-9A84-2CF373C24248}"/>
              </a:ext>
            </a:extLst>
          </p:cNvPr>
          <p:cNvGrpSpPr/>
          <p:nvPr/>
        </p:nvGrpSpPr>
        <p:grpSpPr>
          <a:xfrm>
            <a:off x="3503903" y="3934588"/>
            <a:ext cx="2054161" cy="1736281"/>
            <a:chOff x="3503903" y="3934588"/>
            <a:chExt cx="2054161" cy="1736281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9D7B1C1F-906A-CC4D-8A8A-D60A1F152776}"/>
                </a:ext>
              </a:extLst>
            </p:cNvPr>
            <p:cNvGrpSpPr/>
            <p:nvPr/>
          </p:nvGrpSpPr>
          <p:grpSpPr>
            <a:xfrm>
              <a:off x="3590247" y="4266865"/>
              <a:ext cx="1967817" cy="1404004"/>
              <a:chOff x="1245327" y="5007428"/>
              <a:chExt cx="1967817" cy="1404004"/>
            </a:xfrm>
          </p:grpSpPr>
          <p:sp>
            <p:nvSpPr>
              <p:cNvPr id="34" name="Rounded Rectangle 33">
                <a:extLst>
                  <a:ext uri="{FF2B5EF4-FFF2-40B4-BE49-F238E27FC236}">
                    <a16:creationId xmlns:a16="http://schemas.microsoft.com/office/drawing/2014/main" id="{08E52D07-FBA9-CF45-8BDE-41093DBBAA60}"/>
                  </a:ext>
                </a:extLst>
              </p:cNvPr>
              <p:cNvSpPr/>
              <p:nvPr/>
            </p:nvSpPr>
            <p:spPr>
              <a:xfrm>
                <a:off x="1245327" y="5099296"/>
                <a:ext cx="1967817" cy="1312136"/>
              </a:xfrm>
              <a:prstGeom prst="roundRect">
                <a:avLst/>
              </a:prstGeom>
              <a:solidFill>
                <a:srgbClr val="8ACB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35" name="Picture 34" descr="A cartoon of a person&#10;&#10;Description automatically generated with medium confidence">
                <a:extLst>
                  <a:ext uri="{FF2B5EF4-FFF2-40B4-BE49-F238E27FC236}">
                    <a16:creationId xmlns:a16="http://schemas.microsoft.com/office/drawing/2014/main" id="{E4556BC3-AB56-AD4D-AD7C-6E0866B696B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36732"/>
              <a:stretch/>
            </p:blipFill>
            <p:spPr>
              <a:xfrm>
                <a:off x="1471199" y="5246505"/>
                <a:ext cx="813077" cy="1164927"/>
              </a:xfrm>
              <a:prstGeom prst="rect">
                <a:avLst/>
              </a:prstGeom>
            </p:spPr>
          </p:pic>
          <p:pic>
            <p:nvPicPr>
              <p:cNvPr id="36" name="Picture 35" descr="A picture containing toy&#10;&#10;Description automatically generated">
                <a:extLst>
                  <a:ext uri="{FF2B5EF4-FFF2-40B4-BE49-F238E27FC236}">
                    <a16:creationId xmlns:a16="http://schemas.microsoft.com/office/drawing/2014/main" id="{CBAA1361-5F7F-EC4A-A4F8-3296AED5028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115" t="18644" r="37564" b="46299"/>
              <a:stretch/>
            </p:blipFill>
            <p:spPr>
              <a:xfrm>
                <a:off x="2284276" y="5007428"/>
                <a:ext cx="745551" cy="1404004"/>
              </a:xfrm>
              <a:prstGeom prst="rect">
                <a:avLst/>
              </a:prstGeom>
            </p:spPr>
          </p:pic>
        </p:grp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73DD6B4-F525-2B45-BC54-0E7982AE8FA5}"/>
                </a:ext>
              </a:extLst>
            </p:cNvPr>
            <p:cNvSpPr/>
            <p:nvPr/>
          </p:nvSpPr>
          <p:spPr>
            <a:xfrm>
              <a:off x="3503903" y="3934588"/>
              <a:ext cx="572500" cy="5725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26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chemeClr val="tx1"/>
                  </a:solidFill>
                </a:rPr>
                <a:t>5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8A6A53EF-9D18-994B-8C9E-1B55640715F7}"/>
              </a:ext>
            </a:extLst>
          </p:cNvPr>
          <p:cNvGrpSpPr/>
          <p:nvPr/>
        </p:nvGrpSpPr>
        <p:grpSpPr>
          <a:xfrm>
            <a:off x="5770462" y="3588900"/>
            <a:ext cx="2311602" cy="2571160"/>
            <a:chOff x="5770462" y="3588900"/>
            <a:chExt cx="2311602" cy="2571160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251B4067-0281-4C49-B6C7-A0F17DC7E585}"/>
                </a:ext>
              </a:extLst>
            </p:cNvPr>
            <p:cNvGrpSpPr/>
            <p:nvPr/>
          </p:nvGrpSpPr>
          <p:grpSpPr>
            <a:xfrm>
              <a:off x="5770462" y="3946834"/>
              <a:ext cx="2311602" cy="2213226"/>
              <a:chOff x="5770462" y="3586348"/>
              <a:chExt cx="2617888" cy="2506477"/>
            </a:xfrm>
          </p:grpSpPr>
          <p:pic>
            <p:nvPicPr>
              <p:cNvPr id="8" name="Picture 7" descr="A picture containing diagram&#10;&#10;Description automatically generated">
                <a:extLst>
                  <a:ext uri="{FF2B5EF4-FFF2-40B4-BE49-F238E27FC236}">
                    <a16:creationId xmlns:a16="http://schemas.microsoft.com/office/drawing/2014/main" id="{1B380356-DAE4-4C4E-84A0-40506B5BB83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1893" t="17966" r="15426" b="10660"/>
              <a:stretch/>
            </p:blipFill>
            <p:spPr>
              <a:xfrm>
                <a:off x="5770462" y="3586348"/>
                <a:ext cx="2617888" cy="2506477"/>
              </a:xfrm>
              <a:prstGeom prst="roundRect">
                <a:avLst>
                  <a:gd name="adj" fmla="val 6299"/>
                </a:avLst>
              </a:prstGeom>
            </p:spPr>
          </p:pic>
          <p:pic>
            <p:nvPicPr>
              <p:cNvPr id="10" name="Picture 9" descr="A cartoon of a person&#10;&#10;Description automatically generated with low confidence">
                <a:extLst>
                  <a:ext uri="{FF2B5EF4-FFF2-40B4-BE49-F238E27FC236}">
                    <a16:creationId xmlns:a16="http://schemas.microsoft.com/office/drawing/2014/main" id="{38454C59-56B3-D34B-B956-8337336B55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58843" y="3928783"/>
                <a:ext cx="632169" cy="1570051"/>
              </a:xfrm>
              <a:prstGeom prst="rect">
                <a:avLst/>
              </a:prstGeom>
            </p:spPr>
          </p:pic>
          <p:pic>
            <p:nvPicPr>
              <p:cNvPr id="12" name="Picture 11" descr="A picture containing toy, doll&#10;&#10;Description automatically generated">
                <a:extLst>
                  <a:ext uri="{FF2B5EF4-FFF2-40B4-BE49-F238E27FC236}">
                    <a16:creationId xmlns:a16="http://schemas.microsoft.com/office/drawing/2014/main" id="{1F25EF08-48FF-BB43-861F-767368778F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79583" y="3892395"/>
                <a:ext cx="956933" cy="1596504"/>
              </a:xfrm>
              <a:prstGeom prst="rect">
                <a:avLst/>
              </a:prstGeom>
            </p:spPr>
          </p:pic>
        </p:grp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DA5F263A-B0C4-D04B-8413-4A0AF938957F}"/>
                </a:ext>
              </a:extLst>
            </p:cNvPr>
            <p:cNvSpPr/>
            <p:nvPr/>
          </p:nvSpPr>
          <p:spPr>
            <a:xfrm>
              <a:off x="5856810" y="3588900"/>
              <a:ext cx="572500" cy="5725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26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chemeClr val="tx1"/>
                  </a:solidFill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2788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229</Words>
  <Application>Microsoft Office PowerPoint</Application>
  <PresentationFormat>On-screen Show (4:3)</PresentationFormat>
  <Paragraphs>33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Twinkl</vt:lpstr>
      <vt:lpstr>Office Theme</vt:lpstr>
      <vt:lpstr>PowerPoint Presentation</vt:lpstr>
      <vt:lpstr>Road Safety</vt:lpstr>
      <vt:lpstr>PowerPoint Presentation</vt:lpstr>
      <vt:lpstr>Road Safety</vt:lpstr>
      <vt:lpstr>Road Safety</vt:lpstr>
      <vt:lpstr>Road Safety</vt:lpstr>
      <vt:lpstr>Road Safety</vt:lpstr>
      <vt:lpstr>Road Safety</vt:lpstr>
      <vt:lpstr>Road Safety</vt:lpstr>
      <vt:lpstr>Road Safety</vt:lpstr>
      <vt:lpstr>Road Safety</vt:lpstr>
      <vt:lpstr>Road Safety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Disclaimer</dc:title>
  <dc:creator>Twinkl Twinkl</dc:creator>
  <cp:lastModifiedBy>Jo Drummond - Leigh</cp:lastModifiedBy>
  <cp:revision>2</cp:revision>
  <dcterms:created xsi:type="dcterms:W3CDTF">2021-12-07T12:03:22Z</dcterms:created>
  <dcterms:modified xsi:type="dcterms:W3CDTF">2024-11-15T16:36:27Z</dcterms:modified>
</cp:coreProperties>
</file>