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4" r:id="rId1"/>
  </p:sldMasterIdLst>
  <p:notesMasterIdLst>
    <p:notesMasterId r:id="rId13"/>
  </p:notesMasterIdLst>
  <p:sldIdLst>
    <p:sldId id="257" r:id="rId2"/>
    <p:sldId id="259" r:id="rId3"/>
    <p:sldId id="260" r:id="rId4"/>
    <p:sldId id="263" r:id="rId5"/>
    <p:sldId id="264" r:id="rId6"/>
    <p:sldId id="265" r:id="rId7"/>
    <p:sldId id="268" r:id="rId8"/>
    <p:sldId id="269" r:id="rId9"/>
    <p:sldId id="271" r:id="rId10"/>
    <p:sldId id="274" r:id="rId11"/>
    <p:sldId id="280" r:id="rId12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9" roundtripDataSignature="AMtx7mgVB5/ptBzm/gxaz/NiVtLBi/k4Q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52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9" Type="http://customschemas.google.com/relationships/presentationmetadata" Target="metadata"/><Relationship Id="rId3" Type="http://schemas.openxmlformats.org/officeDocument/2006/relationships/slide" Target="slides/slide2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9">
            <a:hlinkClick r:id="rId3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0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31">
            <a:hlinkClick r:id="rId3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2"/>
          <p:cNvSpPr/>
          <p:nvPr/>
        </p:nvSpPr>
        <p:spPr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83" name="Google Shape;83;p32"/>
          <p:cNvSpPr/>
          <p:nvPr/>
        </p:nvSpPr>
        <p:spPr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84" name="Google Shape;84;p32"/>
          <p:cNvSpPr>
            <a:spLocks noGrp="1"/>
          </p:cNvSpPr>
          <p:nvPr>
            <p:ph type="body" idx="1"/>
          </p:nvPr>
        </p:nvSpPr>
        <p:spPr>
          <a:xfrm>
            <a:off x="755651" y="1037017"/>
            <a:ext cx="7632699" cy="1469216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sp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32"/>
          <p:cNvSpPr>
            <a:spLocks noGrp="1"/>
          </p:cNvSpPr>
          <p:nvPr>
            <p:ph type="body" idx="2"/>
          </p:nvPr>
        </p:nvSpPr>
        <p:spPr>
          <a:xfrm>
            <a:off x="755651" y="3445623"/>
            <a:ext cx="7632699" cy="1469216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sp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2"/>
          <p:cNvSpPr>
            <a:spLocks noGrp="1"/>
          </p:cNvSpPr>
          <p:nvPr>
            <p:ph type="body" idx="3"/>
          </p:nvPr>
        </p:nvSpPr>
        <p:spPr>
          <a:xfrm>
            <a:off x="755650" y="512763"/>
            <a:ext cx="7632700" cy="503237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0" tIns="25200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3600"/>
              <a:buNone/>
              <a:defRPr sz="36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32"/>
          <p:cNvSpPr>
            <a:spLocks noGrp="1"/>
          </p:cNvSpPr>
          <p:nvPr>
            <p:ph type="body" idx="4"/>
          </p:nvPr>
        </p:nvSpPr>
        <p:spPr>
          <a:xfrm>
            <a:off x="755649" y="2930434"/>
            <a:ext cx="7632700" cy="503237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0" tIns="25200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3600"/>
              <a:buNone/>
              <a:defRPr sz="36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40">
          <p15:clr>
            <a:srgbClr val="F26B43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8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  <a:defRPr sz="36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4" name="Google Shape;74;p28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/>
          <p:nvPr/>
        </p:nvSpPr>
        <p:spPr>
          <a:xfrm>
            <a:off x="4812593" y="3159091"/>
            <a:ext cx="3147500" cy="8542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Autumn is one of the four seasons.</a:t>
            </a:r>
            <a:endParaRPr sz="1800" b="0" i="0" u="none" strike="noStrike" cap="none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</p:txBody>
      </p:sp>
      <p:sp>
        <p:nvSpPr>
          <p:cNvPr id="112" name="Google Shape;112;p4"/>
          <p:cNvSpPr/>
          <p:nvPr/>
        </p:nvSpPr>
        <p:spPr>
          <a:xfrm>
            <a:off x="755650" y="281174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dirty="0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What is Autumn?</a:t>
            </a:r>
            <a:endParaRPr sz="3200" dirty="0">
              <a:solidFill>
                <a:schemeClr val="lt1"/>
              </a:solidFill>
              <a:latin typeface="Twinkl" panose="02000000000000000000" pitchFamily="2" charset="0"/>
              <a:sym typeface="Arial"/>
            </a:endParaRPr>
          </a:p>
        </p:txBody>
      </p:sp>
      <p:pic>
        <p:nvPicPr>
          <p:cNvPr id="113" name="Google Shape;113;p4"/>
          <p:cNvPicPr preferRelativeResize="0"/>
          <p:nvPr/>
        </p:nvPicPr>
        <p:blipFill rotWithShape="1">
          <a:blip r:embed="rId3">
            <a:alphaModFix/>
          </a:blip>
          <a:srcRect l="16412" r="16412"/>
          <a:stretch/>
        </p:blipFill>
        <p:spPr>
          <a:xfrm>
            <a:off x="755650" y="1497905"/>
            <a:ext cx="4393999" cy="4360717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4" name="Google Shape;114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22695" y="4620127"/>
            <a:ext cx="1763425" cy="3464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"/>
          <p:cNvSpPr/>
          <p:nvPr/>
        </p:nvSpPr>
        <p:spPr>
          <a:xfrm>
            <a:off x="4812592" y="2392924"/>
            <a:ext cx="3575757" cy="2386581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In countries in the northern hemisphere, such as the United Kingdom, autumn takes place in the months of September, October and November.</a:t>
            </a:r>
            <a:endParaRPr sz="1800" b="0" i="0" u="none" strike="noStrike" cap="none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</p:txBody>
      </p:sp>
      <p:sp>
        <p:nvSpPr>
          <p:cNvPr id="120" name="Google Shape;120;p5"/>
          <p:cNvSpPr/>
          <p:nvPr/>
        </p:nvSpPr>
        <p:spPr>
          <a:xfrm>
            <a:off x="755650" y="281174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dirty="0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What is Autumn?</a:t>
            </a:r>
            <a:endParaRPr sz="3200" dirty="0">
              <a:solidFill>
                <a:schemeClr val="lt1"/>
              </a:solidFill>
              <a:latin typeface="Twinkl" panose="02000000000000000000" pitchFamily="2" charset="0"/>
              <a:sym typeface="Arial"/>
            </a:endParaRPr>
          </a:p>
        </p:txBody>
      </p:sp>
      <p:pic>
        <p:nvPicPr>
          <p:cNvPr id="121" name="Google Shape;121;p5"/>
          <p:cNvPicPr preferRelativeResize="0"/>
          <p:nvPr/>
        </p:nvPicPr>
        <p:blipFill rotWithShape="1">
          <a:blip r:embed="rId3">
            <a:alphaModFix/>
          </a:blip>
          <a:srcRect l="16412" r="16412"/>
          <a:stretch/>
        </p:blipFill>
        <p:spPr>
          <a:xfrm>
            <a:off x="755650" y="1497905"/>
            <a:ext cx="4393999" cy="4360717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22" name="Google Shape;122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22695" y="4620127"/>
            <a:ext cx="1763425" cy="3464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"/>
          <p:cNvSpPr/>
          <p:nvPr/>
        </p:nvSpPr>
        <p:spPr>
          <a:xfrm>
            <a:off x="599206" y="1211089"/>
            <a:ext cx="7945588" cy="8542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The weather changes all the time in autumn. The weather gets cooler and days can be windy and wet. </a:t>
            </a:r>
            <a:r>
              <a:rPr lang="en-GB" sz="180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S</a:t>
            </a: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ome days can still be sunny and golden.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145" name="Google Shape;145;p8"/>
          <p:cNvSpPr/>
          <p:nvPr/>
        </p:nvSpPr>
        <p:spPr>
          <a:xfrm>
            <a:off x="755650" y="281173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dirty="0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Weather in Autumn</a:t>
            </a:r>
            <a:endParaRPr sz="3200" b="0" dirty="0">
              <a:solidFill>
                <a:schemeClr val="lt1"/>
              </a:solidFill>
              <a:latin typeface="Twinkl" panose="02000000000000000000" pitchFamily="2" charset="0"/>
              <a:sym typeface="Arial"/>
            </a:endParaRPr>
          </a:p>
        </p:txBody>
      </p:sp>
      <p:pic>
        <p:nvPicPr>
          <p:cNvPr id="146" name="Google Shape;146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51094" y="4844782"/>
            <a:ext cx="1387399" cy="346409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8"/>
          <p:cNvSpPr/>
          <p:nvPr/>
        </p:nvSpPr>
        <p:spPr>
          <a:xfrm>
            <a:off x="5828758" y="4486198"/>
            <a:ext cx="1963500" cy="1160713"/>
          </a:xfrm>
          <a:prstGeom prst="wedgeRoundRectCallout">
            <a:avLst>
              <a:gd name="adj1" fmla="val 58683"/>
              <a:gd name="adj2" fmla="val 32432"/>
              <a:gd name="adj3" fmla="val 16667"/>
            </a:avLst>
          </a:prstGeom>
          <a:solidFill>
            <a:srgbClr val="F1884C"/>
          </a:solidFill>
          <a:ln w="19050" cap="flat" cmpd="sng">
            <a:solidFill>
              <a:srgbClr val="D25A2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What clothes should we wear in autumn?</a:t>
            </a:r>
            <a:endParaRPr>
              <a:latin typeface="Twinkl" panose="02000000000000000000" pitchFamily="2" charset="0"/>
            </a:endParaRPr>
          </a:p>
        </p:txBody>
      </p:sp>
      <p:grpSp>
        <p:nvGrpSpPr>
          <p:cNvPr id="148" name="Google Shape;148;p8"/>
          <p:cNvGrpSpPr/>
          <p:nvPr/>
        </p:nvGrpSpPr>
        <p:grpSpPr>
          <a:xfrm>
            <a:off x="831166" y="2209108"/>
            <a:ext cx="1763425" cy="2023957"/>
            <a:chOff x="831166" y="2209108"/>
            <a:chExt cx="1763425" cy="2023957"/>
          </a:xfrm>
        </p:grpSpPr>
        <p:pic>
          <p:nvPicPr>
            <p:cNvPr id="149" name="Google Shape;149;p8"/>
            <p:cNvPicPr preferRelativeResize="0"/>
            <p:nvPr/>
          </p:nvPicPr>
          <p:blipFill rotWithShape="1">
            <a:blip r:embed="rId4">
              <a:alphaModFix/>
            </a:blip>
            <a:srcRect l="16439" r="16438"/>
            <a:stretch/>
          </p:blipFill>
          <p:spPr>
            <a:xfrm>
              <a:off x="831166" y="2209108"/>
              <a:ext cx="1763425" cy="1750068"/>
            </a:xfrm>
            <a:prstGeom prst="ellipse">
              <a:avLst/>
            </a:prstGeom>
            <a:noFill/>
            <a:ln w="285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150" name="Google Shape;150;p8"/>
            <p:cNvSpPr/>
            <p:nvPr/>
          </p:nvSpPr>
          <p:spPr>
            <a:xfrm>
              <a:off x="1073198" y="3685286"/>
              <a:ext cx="1279359" cy="54777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9050" cap="flat" cmpd="sng">
              <a:solidFill>
                <a:srgbClr val="F188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08000" tIns="108000" rIns="108000" bIns="1080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i="0" u="none" strike="noStrike">
                  <a:solidFill>
                    <a:schemeClr val="dk1"/>
                  </a:solidFill>
                  <a:latin typeface="Twinkl" panose="02000000000000000000" pitchFamily="2" charset="0"/>
                  <a:sym typeface="Arial"/>
                </a:rPr>
                <a:t>sunny</a:t>
              </a:r>
              <a:endParaRPr>
                <a:latin typeface="Twinkl" panose="02000000000000000000" pitchFamily="2" charset="0"/>
              </a:endParaRPr>
            </a:p>
          </p:txBody>
        </p:sp>
      </p:grpSp>
      <p:grpSp>
        <p:nvGrpSpPr>
          <p:cNvPr id="151" name="Google Shape;151;p8"/>
          <p:cNvGrpSpPr/>
          <p:nvPr/>
        </p:nvGrpSpPr>
        <p:grpSpPr>
          <a:xfrm>
            <a:off x="2808575" y="2209108"/>
            <a:ext cx="1763425" cy="2023957"/>
            <a:chOff x="2808575" y="2209108"/>
            <a:chExt cx="1763425" cy="2023957"/>
          </a:xfrm>
        </p:grpSpPr>
        <p:pic>
          <p:nvPicPr>
            <p:cNvPr id="152" name="Google Shape;152;p8"/>
            <p:cNvPicPr preferRelativeResize="0"/>
            <p:nvPr/>
          </p:nvPicPr>
          <p:blipFill rotWithShape="1">
            <a:blip r:embed="rId5">
              <a:alphaModFix/>
            </a:blip>
            <a:srcRect l="16412" r="16412"/>
            <a:stretch/>
          </p:blipFill>
          <p:spPr>
            <a:xfrm>
              <a:off x="2808575" y="2209108"/>
              <a:ext cx="1763425" cy="1750068"/>
            </a:xfrm>
            <a:prstGeom prst="ellipse">
              <a:avLst/>
            </a:prstGeom>
            <a:noFill/>
            <a:ln w="285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153" name="Google Shape;153;p8"/>
            <p:cNvSpPr/>
            <p:nvPr/>
          </p:nvSpPr>
          <p:spPr>
            <a:xfrm>
              <a:off x="3050607" y="3685286"/>
              <a:ext cx="1279359" cy="54777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9050" cap="flat" cmpd="sng">
              <a:solidFill>
                <a:srgbClr val="F188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08000" tIns="108000" rIns="108000" bIns="1080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i="0" u="none" strike="noStrike">
                  <a:solidFill>
                    <a:schemeClr val="dk1"/>
                  </a:solidFill>
                  <a:latin typeface="Twinkl" panose="02000000000000000000" pitchFamily="2" charset="0"/>
                  <a:sym typeface="Arial"/>
                </a:rPr>
                <a:t>frosty</a:t>
              </a:r>
              <a:endParaRPr>
                <a:latin typeface="Twinkl" panose="02000000000000000000" pitchFamily="2" charset="0"/>
              </a:endParaRPr>
            </a:p>
          </p:txBody>
        </p:sp>
      </p:grpSp>
      <p:grpSp>
        <p:nvGrpSpPr>
          <p:cNvPr id="154" name="Google Shape;154;p8"/>
          <p:cNvGrpSpPr/>
          <p:nvPr/>
        </p:nvGrpSpPr>
        <p:grpSpPr>
          <a:xfrm>
            <a:off x="4790036" y="2209108"/>
            <a:ext cx="1763425" cy="2023957"/>
            <a:chOff x="4790036" y="2209108"/>
            <a:chExt cx="1763425" cy="2023957"/>
          </a:xfrm>
        </p:grpSpPr>
        <p:pic>
          <p:nvPicPr>
            <p:cNvPr id="155" name="Google Shape;155;p8"/>
            <p:cNvPicPr preferRelativeResize="0"/>
            <p:nvPr/>
          </p:nvPicPr>
          <p:blipFill rotWithShape="1">
            <a:blip r:embed="rId6">
              <a:alphaModFix/>
            </a:blip>
            <a:srcRect l="16412" r="16412"/>
            <a:stretch/>
          </p:blipFill>
          <p:spPr>
            <a:xfrm>
              <a:off x="4790036" y="2209108"/>
              <a:ext cx="1763425" cy="1750068"/>
            </a:xfrm>
            <a:prstGeom prst="ellipse">
              <a:avLst/>
            </a:prstGeom>
            <a:noFill/>
            <a:ln w="285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156" name="Google Shape;156;p8"/>
            <p:cNvSpPr/>
            <p:nvPr/>
          </p:nvSpPr>
          <p:spPr>
            <a:xfrm>
              <a:off x="5032068" y="3685286"/>
              <a:ext cx="1279359" cy="54777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9050" cap="flat" cmpd="sng">
              <a:solidFill>
                <a:srgbClr val="F188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08000" tIns="108000" rIns="108000" bIns="1080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i="0" u="none" strike="noStrike">
                  <a:solidFill>
                    <a:schemeClr val="dk1"/>
                  </a:solidFill>
                  <a:latin typeface="Twinkl" panose="02000000000000000000" pitchFamily="2" charset="0"/>
                  <a:sym typeface="Arial"/>
                </a:rPr>
                <a:t>rainy</a:t>
              </a:r>
              <a:endParaRPr>
                <a:latin typeface="Twinkl" panose="02000000000000000000" pitchFamily="2" charset="0"/>
              </a:endParaRPr>
            </a:p>
          </p:txBody>
        </p:sp>
      </p:grpSp>
      <p:grpSp>
        <p:nvGrpSpPr>
          <p:cNvPr id="157" name="Google Shape;157;p8"/>
          <p:cNvGrpSpPr/>
          <p:nvPr/>
        </p:nvGrpSpPr>
        <p:grpSpPr>
          <a:xfrm>
            <a:off x="1817844" y="4233065"/>
            <a:ext cx="1763425" cy="2023957"/>
            <a:chOff x="1817844" y="4233065"/>
            <a:chExt cx="1763425" cy="2023957"/>
          </a:xfrm>
        </p:grpSpPr>
        <p:pic>
          <p:nvPicPr>
            <p:cNvPr id="158" name="Google Shape;158;p8"/>
            <p:cNvPicPr preferRelativeResize="0"/>
            <p:nvPr/>
          </p:nvPicPr>
          <p:blipFill rotWithShape="1">
            <a:blip r:embed="rId7">
              <a:alphaModFix/>
            </a:blip>
            <a:srcRect l="16412" r="16412"/>
            <a:stretch/>
          </p:blipFill>
          <p:spPr>
            <a:xfrm>
              <a:off x="1817844" y="4233065"/>
              <a:ext cx="1763425" cy="1750068"/>
            </a:xfrm>
            <a:prstGeom prst="ellipse">
              <a:avLst/>
            </a:prstGeom>
            <a:noFill/>
            <a:ln w="285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159" name="Google Shape;159;p8"/>
            <p:cNvSpPr/>
            <p:nvPr/>
          </p:nvSpPr>
          <p:spPr>
            <a:xfrm>
              <a:off x="2059876" y="5709243"/>
              <a:ext cx="1279359" cy="54777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9050" cap="flat" cmpd="sng">
              <a:solidFill>
                <a:srgbClr val="F188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08000" tIns="108000" rIns="108000" bIns="1080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i="0" u="none" strike="noStrike">
                  <a:solidFill>
                    <a:schemeClr val="dk1"/>
                  </a:solidFill>
                  <a:latin typeface="Twinkl" panose="02000000000000000000" pitchFamily="2" charset="0"/>
                  <a:sym typeface="Arial"/>
                </a:rPr>
                <a:t>misty</a:t>
              </a:r>
              <a:endParaRPr>
                <a:latin typeface="Twinkl" panose="02000000000000000000" pitchFamily="2" charset="0"/>
              </a:endParaRPr>
            </a:p>
          </p:txBody>
        </p:sp>
      </p:grpSp>
      <p:grpSp>
        <p:nvGrpSpPr>
          <p:cNvPr id="160" name="Google Shape;160;p8"/>
          <p:cNvGrpSpPr/>
          <p:nvPr/>
        </p:nvGrpSpPr>
        <p:grpSpPr>
          <a:xfrm>
            <a:off x="3823301" y="4233065"/>
            <a:ext cx="1763425" cy="2023957"/>
            <a:chOff x="3823301" y="4233065"/>
            <a:chExt cx="1763425" cy="2023957"/>
          </a:xfrm>
        </p:grpSpPr>
        <p:pic>
          <p:nvPicPr>
            <p:cNvPr id="161" name="Google Shape;161;p8"/>
            <p:cNvPicPr preferRelativeResize="0"/>
            <p:nvPr/>
          </p:nvPicPr>
          <p:blipFill rotWithShape="1">
            <a:blip r:embed="rId8">
              <a:alphaModFix/>
            </a:blip>
            <a:srcRect l="16412" r="16412"/>
            <a:stretch/>
          </p:blipFill>
          <p:spPr>
            <a:xfrm>
              <a:off x="3823301" y="4233065"/>
              <a:ext cx="1763425" cy="1750068"/>
            </a:xfrm>
            <a:prstGeom prst="ellipse">
              <a:avLst/>
            </a:prstGeom>
            <a:noFill/>
            <a:ln w="285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162" name="Google Shape;162;p8"/>
            <p:cNvSpPr/>
            <p:nvPr/>
          </p:nvSpPr>
          <p:spPr>
            <a:xfrm>
              <a:off x="4065333" y="5709243"/>
              <a:ext cx="1279359" cy="54777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9050" cap="flat" cmpd="sng">
              <a:solidFill>
                <a:srgbClr val="F188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08000" tIns="108000" rIns="108000" bIns="1080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i="0" u="none" strike="noStrike">
                  <a:solidFill>
                    <a:schemeClr val="dk1"/>
                  </a:solidFill>
                  <a:latin typeface="Twinkl" panose="02000000000000000000" pitchFamily="2" charset="0"/>
                  <a:sym typeface="Arial"/>
                </a:rPr>
                <a:t>windy</a:t>
              </a:r>
              <a:endParaRPr>
                <a:latin typeface="Twinkl" panose="02000000000000000000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"/>
          <p:cNvSpPr/>
          <p:nvPr/>
        </p:nvSpPr>
        <p:spPr>
          <a:xfrm>
            <a:off x="2733574" y="1308046"/>
            <a:ext cx="5654776" cy="1160713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914400" marR="0" lvl="2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Some leaves on trees start to change colour and fall off in autumn. These trees are called </a:t>
            </a:r>
            <a:r>
              <a:rPr lang="en-GB" sz="1800" b="1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deciduous</a:t>
            </a: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. </a:t>
            </a:r>
            <a:endParaRPr sz="1800" b="0" i="0" u="none" strike="noStrike" cap="none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</p:txBody>
      </p:sp>
      <p:sp>
        <p:nvSpPr>
          <p:cNvPr id="168" name="Google Shape;168;p9"/>
          <p:cNvSpPr/>
          <p:nvPr/>
        </p:nvSpPr>
        <p:spPr>
          <a:xfrm>
            <a:off x="3205213" y="2634889"/>
            <a:ext cx="5183137" cy="8542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914400" marR="0" lvl="2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Leaves can turn from green to orange, yellow, brown and even red.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169" name="Google Shape;169;p9"/>
          <p:cNvSpPr/>
          <p:nvPr/>
        </p:nvSpPr>
        <p:spPr>
          <a:xfrm>
            <a:off x="3078680" y="3680309"/>
            <a:ext cx="5309670" cy="1160713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914400" marR="0" lvl="2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The leaves change colour because there is less light in autumn for the trees to keep making their leaves green.</a:t>
            </a:r>
            <a:endParaRPr>
              <a:latin typeface="Twinkl" panose="02000000000000000000" pitchFamily="2" charset="0"/>
            </a:endParaRPr>
          </a:p>
        </p:txBody>
      </p:sp>
      <p:pic>
        <p:nvPicPr>
          <p:cNvPr id="170" name="Google Shape;170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56421" y="4389242"/>
            <a:ext cx="2993457" cy="4790866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9"/>
          <p:cNvSpPr/>
          <p:nvPr/>
        </p:nvSpPr>
        <p:spPr>
          <a:xfrm>
            <a:off x="3715353" y="5032196"/>
            <a:ext cx="2871608" cy="1160713"/>
          </a:xfrm>
          <a:prstGeom prst="wedgeRoundRectCallout">
            <a:avLst>
              <a:gd name="adj1" fmla="val 68511"/>
              <a:gd name="adj2" fmla="val -9441"/>
              <a:gd name="adj3" fmla="val 16667"/>
            </a:avLst>
          </a:prstGeom>
          <a:solidFill>
            <a:srgbClr val="F1884C"/>
          </a:solidFill>
          <a:ln w="19050" cap="flat" cmpd="sng">
            <a:solidFill>
              <a:srgbClr val="D25A2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Did you know that the word deciduous means </a:t>
            </a:r>
            <a:r>
              <a:rPr lang="en-GB" sz="1800" b="1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to fall off or down</a:t>
            </a: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?</a:t>
            </a:r>
            <a:endParaRPr dirty="0">
              <a:latin typeface="Twinkl" panose="02000000000000000000" pitchFamily="2" charset="0"/>
            </a:endParaRPr>
          </a:p>
        </p:txBody>
      </p:sp>
      <p:pic>
        <p:nvPicPr>
          <p:cNvPr id="172" name="Google Shape;172;p9"/>
          <p:cNvPicPr preferRelativeResize="0"/>
          <p:nvPr/>
        </p:nvPicPr>
        <p:blipFill rotWithShape="1">
          <a:blip r:embed="rId4">
            <a:alphaModFix/>
          </a:blip>
          <a:srcRect l="16412" r="16412"/>
          <a:stretch/>
        </p:blipFill>
        <p:spPr>
          <a:xfrm>
            <a:off x="-363356" y="1251835"/>
            <a:ext cx="4393999" cy="4360717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73" name="Google Shape;173;p9"/>
          <p:cNvSpPr/>
          <p:nvPr/>
        </p:nvSpPr>
        <p:spPr>
          <a:xfrm>
            <a:off x="755650" y="281174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Colourful Trees</a:t>
            </a:r>
            <a:endParaRPr sz="3200">
              <a:solidFill>
                <a:schemeClr val="lt1"/>
              </a:solidFill>
              <a:latin typeface="Twinkl" panose="02000000000000000000" pitchFamily="2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"/>
          <p:cNvSpPr/>
          <p:nvPr/>
        </p:nvSpPr>
        <p:spPr>
          <a:xfrm>
            <a:off x="2606560" y="3962089"/>
            <a:ext cx="5492151" cy="8542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You may see some seeds twirling in the winds like helicopter blades.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179" name="Google Shape;179;p10"/>
          <p:cNvSpPr/>
          <p:nvPr/>
        </p:nvSpPr>
        <p:spPr>
          <a:xfrm>
            <a:off x="2120425" y="1317314"/>
            <a:ext cx="5702902" cy="1160713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914400" marR="0" lvl="2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During autumn, seeds on trees ripen. This means they are ready to make a new plant, so they fall to the ground. 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180" name="Google Shape;180;p10"/>
          <p:cNvSpPr/>
          <p:nvPr/>
        </p:nvSpPr>
        <p:spPr>
          <a:xfrm>
            <a:off x="2120425" y="2588163"/>
            <a:ext cx="5978286" cy="1160713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914400" marR="0" lvl="2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Some seeds fall to the ground in hard, spiky shells which then split open. These shells help to protect the seeds.</a:t>
            </a:r>
            <a:endParaRPr>
              <a:latin typeface="Twinkl" panose="02000000000000000000" pitchFamily="2" charset="0"/>
            </a:endParaRPr>
          </a:p>
        </p:txBody>
      </p:sp>
      <p:pic>
        <p:nvPicPr>
          <p:cNvPr id="181" name="Google Shape;181;p10"/>
          <p:cNvPicPr preferRelativeResize="0"/>
          <p:nvPr/>
        </p:nvPicPr>
        <p:blipFill rotWithShape="1">
          <a:blip r:embed="rId3">
            <a:alphaModFix/>
          </a:blip>
          <a:srcRect l="17383" r="17382"/>
          <a:stretch/>
        </p:blipFill>
        <p:spPr>
          <a:xfrm>
            <a:off x="1285159" y="1208464"/>
            <a:ext cx="1763425" cy="1750068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2" name="Google Shape;182;p10"/>
          <p:cNvPicPr preferRelativeResize="0"/>
          <p:nvPr/>
        </p:nvPicPr>
        <p:blipFill rotWithShape="1">
          <a:blip r:embed="rId4">
            <a:alphaModFix/>
          </a:blip>
          <a:srcRect l="16412" r="16412"/>
          <a:stretch/>
        </p:blipFill>
        <p:spPr>
          <a:xfrm>
            <a:off x="539734" y="2344204"/>
            <a:ext cx="1763425" cy="1750068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3" name="Google Shape;183;p10"/>
          <p:cNvPicPr preferRelativeResize="0"/>
          <p:nvPr/>
        </p:nvPicPr>
        <p:blipFill rotWithShape="1">
          <a:blip r:embed="rId5">
            <a:alphaModFix/>
          </a:blip>
          <a:srcRect l="16412" r="16412"/>
          <a:stretch/>
        </p:blipFill>
        <p:spPr>
          <a:xfrm>
            <a:off x="1287491" y="3361900"/>
            <a:ext cx="1763425" cy="1750068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4" name="Google Shape;184;p10"/>
          <p:cNvPicPr preferRelativeResize="0"/>
          <p:nvPr/>
        </p:nvPicPr>
        <p:blipFill rotWithShape="1">
          <a:blip r:embed="rId6">
            <a:alphaModFix/>
          </a:blip>
          <a:srcRect l="16412" r="16412"/>
          <a:stretch/>
        </p:blipFill>
        <p:spPr>
          <a:xfrm>
            <a:off x="549923" y="4496125"/>
            <a:ext cx="1763425" cy="1750068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5" name="Google Shape;185;p10" descr="A cartoon of a person&#10;&#10;Description automatically generated with low confidence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03481" y="4690080"/>
            <a:ext cx="1657333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0"/>
          <p:cNvSpPr/>
          <p:nvPr/>
        </p:nvSpPr>
        <p:spPr>
          <a:xfrm>
            <a:off x="2478133" y="5255055"/>
            <a:ext cx="2857274" cy="854246"/>
          </a:xfrm>
          <a:prstGeom prst="wedgeRoundRectCallout">
            <a:avLst>
              <a:gd name="adj1" fmla="val 63585"/>
              <a:gd name="adj2" fmla="val -19811"/>
              <a:gd name="adj3" fmla="val 16667"/>
            </a:avLst>
          </a:prstGeom>
          <a:solidFill>
            <a:srgbClr val="F1884C"/>
          </a:solidFill>
          <a:ln w="19050" cap="flat" cmpd="sng">
            <a:solidFill>
              <a:srgbClr val="D25A2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Do you know the names of any of these seeds? 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187" name="Google Shape;187;p10"/>
          <p:cNvSpPr/>
          <p:nvPr/>
        </p:nvSpPr>
        <p:spPr>
          <a:xfrm>
            <a:off x="5482780" y="5112286"/>
            <a:ext cx="1963500" cy="1160713"/>
          </a:xfrm>
          <a:prstGeom prst="wedgeRoundRectCallout">
            <a:avLst>
              <a:gd name="adj1" fmla="val 63585"/>
              <a:gd name="adj2" fmla="val -19811"/>
              <a:gd name="adj3" fmla="val 16667"/>
            </a:avLst>
          </a:prstGeom>
          <a:solidFill>
            <a:srgbClr val="F1884C"/>
          </a:solidFill>
          <a:ln w="19050" cap="flat" cmpd="sng">
            <a:solidFill>
              <a:srgbClr val="D25A2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Have you ever played with conkers? 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188" name="Google Shape;188;p10"/>
          <p:cNvSpPr/>
          <p:nvPr/>
        </p:nvSpPr>
        <p:spPr>
          <a:xfrm>
            <a:off x="755650" y="281173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dirty="0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Seeds From Trees</a:t>
            </a:r>
            <a:endParaRPr sz="3200" b="0" dirty="0">
              <a:solidFill>
                <a:schemeClr val="lt1"/>
              </a:solidFill>
              <a:latin typeface="Twinkl" panose="02000000000000000000" pitchFamily="2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/>
          <p:nvPr/>
        </p:nvSpPr>
        <p:spPr>
          <a:xfrm>
            <a:off x="3037675" y="3388707"/>
            <a:ext cx="5183137" cy="146718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1371600" marR="0" lvl="3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Mice and squirrels collect lots of nuts and acorns. They hide them in the ground to eat during the winter.</a:t>
            </a:r>
            <a:endParaRPr>
              <a:latin typeface="Twinkl" panose="02000000000000000000" pitchFamily="2" charset="0"/>
            </a:endParaRPr>
          </a:p>
        </p:txBody>
      </p:sp>
      <p:pic>
        <p:nvPicPr>
          <p:cNvPr id="217" name="Google Shape;217;p13"/>
          <p:cNvPicPr preferRelativeResize="0"/>
          <p:nvPr/>
        </p:nvPicPr>
        <p:blipFill rotWithShape="1">
          <a:blip r:embed="rId3">
            <a:alphaModFix/>
          </a:blip>
          <a:srcRect r="24419"/>
          <a:stretch/>
        </p:blipFill>
        <p:spPr>
          <a:xfrm>
            <a:off x="755650" y="2275094"/>
            <a:ext cx="3722603" cy="3694406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18" name="Google Shape;218;p13"/>
          <p:cNvSpPr/>
          <p:nvPr/>
        </p:nvSpPr>
        <p:spPr>
          <a:xfrm>
            <a:off x="755650" y="281174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dirty="0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Animals in Autumn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219" name="Google Shape;219;p13"/>
          <p:cNvSpPr/>
          <p:nvPr/>
        </p:nvSpPr>
        <p:spPr>
          <a:xfrm>
            <a:off x="2045302" y="1262674"/>
            <a:ext cx="6343048" cy="8542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Animals are very busy in autumn time preparing for the cold winter months ahead. </a:t>
            </a:r>
            <a:endParaRPr>
              <a:latin typeface="Twinkl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4"/>
          <p:cNvSpPr/>
          <p:nvPr/>
        </p:nvSpPr>
        <p:spPr>
          <a:xfrm>
            <a:off x="2045302" y="1262674"/>
            <a:ext cx="6343048" cy="8542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Animals are very busy in autumn tim</a:t>
            </a:r>
            <a:r>
              <a:rPr lang="en-GB" sz="180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e</a:t>
            </a: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preparing for the cold winter months ahead. 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225" name="Google Shape;225;p14"/>
          <p:cNvSpPr/>
          <p:nvPr/>
        </p:nvSpPr>
        <p:spPr>
          <a:xfrm>
            <a:off x="3037675" y="3445688"/>
            <a:ext cx="5183137" cy="1160713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1371600" marR="0" lvl="3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Some birds </a:t>
            </a:r>
            <a:r>
              <a:rPr lang="en-GB" sz="1800" b="1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migrate</a:t>
            </a: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in autumn.</a:t>
            </a:r>
            <a:endParaRPr>
              <a:latin typeface="Twinkl" panose="02000000000000000000" pitchFamily="2" charset="0"/>
            </a:endParaRPr>
          </a:p>
          <a:p>
            <a:pPr marL="1371600" marR="0" lvl="3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This means they fly to warmer places to live until the spring.</a:t>
            </a:r>
            <a:endParaRPr>
              <a:latin typeface="Twinkl" panose="02000000000000000000" pitchFamily="2" charset="0"/>
            </a:endParaRPr>
          </a:p>
        </p:txBody>
      </p:sp>
      <p:pic>
        <p:nvPicPr>
          <p:cNvPr id="226" name="Google Shape;226;p14"/>
          <p:cNvPicPr preferRelativeResize="0"/>
          <p:nvPr/>
        </p:nvPicPr>
        <p:blipFill rotWithShape="1">
          <a:blip r:embed="rId3">
            <a:alphaModFix/>
          </a:blip>
          <a:srcRect l="16394" r="16394"/>
          <a:stretch/>
        </p:blipFill>
        <p:spPr>
          <a:xfrm>
            <a:off x="755650" y="2275094"/>
            <a:ext cx="3722603" cy="3694406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27" name="Google Shape;227;p14"/>
          <p:cNvSpPr/>
          <p:nvPr/>
        </p:nvSpPr>
        <p:spPr>
          <a:xfrm>
            <a:off x="755650" y="281174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dirty="0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Animals in Autumn</a:t>
            </a:r>
            <a:endParaRPr dirty="0">
              <a:latin typeface="Twinkl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6"/>
          <p:cNvSpPr/>
          <p:nvPr/>
        </p:nvSpPr>
        <p:spPr>
          <a:xfrm>
            <a:off x="755650" y="1261264"/>
            <a:ext cx="6343048" cy="8542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When the weather is cold and food is harder to find, some creatures decide to hibernate and enjoy a big winter sleep.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241" name="Google Shape;241;p16"/>
          <p:cNvSpPr/>
          <p:nvPr/>
        </p:nvSpPr>
        <p:spPr>
          <a:xfrm>
            <a:off x="871991" y="3275767"/>
            <a:ext cx="5183137" cy="146718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Hedgehogs make cosy nests to </a:t>
            </a:r>
            <a:endParaRPr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hibernate in. They make them </a:t>
            </a:r>
            <a:endParaRPr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inside compost heaps, in leaves </a:t>
            </a:r>
            <a:endParaRPr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or in the roots of trees.</a:t>
            </a:r>
            <a:endParaRPr>
              <a:latin typeface="Twinkl" panose="02000000000000000000" pitchFamily="2" charset="0"/>
            </a:endParaRPr>
          </a:p>
        </p:txBody>
      </p:sp>
      <p:pic>
        <p:nvPicPr>
          <p:cNvPr id="242" name="Google Shape;242;p16"/>
          <p:cNvPicPr preferRelativeResize="0"/>
          <p:nvPr/>
        </p:nvPicPr>
        <p:blipFill rotWithShape="1">
          <a:blip r:embed="rId3">
            <a:alphaModFix/>
          </a:blip>
          <a:srcRect l="16412" r="16412"/>
          <a:stretch/>
        </p:blipFill>
        <p:spPr>
          <a:xfrm>
            <a:off x="4769385" y="2309458"/>
            <a:ext cx="3722603" cy="3694406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3" name="Google Shape;243;p16"/>
          <p:cNvSpPr/>
          <p:nvPr/>
        </p:nvSpPr>
        <p:spPr>
          <a:xfrm>
            <a:off x="755650" y="281174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dirty="0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Hibernation</a:t>
            </a:r>
            <a:endParaRPr dirty="0">
              <a:latin typeface="Twinkl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9"/>
          <p:cNvSpPr/>
          <p:nvPr/>
        </p:nvSpPr>
        <p:spPr>
          <a:xfrm>
            <a:off x="2494550" y="1518279"/>
            <a:ext cx="4993905" cy="54777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1371600" marR="0" lvl="3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Harvesting happens in autumn. 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265" name="Google Shape;265;p19"/>
          <p:cNvSpPr/>
          <p:nvPr/>
        </p:nvSpPr>
        <p:spPr>
          <a:xfrm>
            <a:off x="755650" y="281174"/>
            <a:ext cx="7632700" cy="786143"/>
          </a:xfrm>
          <a:prstGeom prst="roundRect">
            <a:avLst>
              <a:gd name="adj" fmla="val 16667"/>
            </a:avLst>
          </a:prstGeom>
          <a:solidFill>
            <a:srgbClr val="D25A25"/>
          </a:solidFill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dirty="0">
                <a:solidFill>
                  <a:schemeClr val="lt1"/>
                </a:solidFill>
                <a:latin typeface="Twinkl" panose="02000000000000000000" pitchFamily="2" charset="0"/>
                <a:sym typeface="Arial"/>
              </a:rPr>
              <a:t>Harvest Time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266" name="Google Shape;266;p19"/>
          <p:cNvSpPr/>
          <p:nvPr/>
        </p:nvSpPr>
        <p:spPr>
          <a:xfrm>
            <a:off x="3062440" y="2206016"/>
            <a:ext cx="5138284" cy="54777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1371600" marR="0" lvl="3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It is a very busy time for farmers.</a:t>
            </a:r>
            <a:endParaRPr>
              <a:latin typeface="Twinkl" panose="02000000000000000000" pitchFamily="2" charset="0"/>
            </a:endParaRPr>
          </a:p>
        </p:txBody>
      </p:sp>
      <p:sp>
        <p:nvSpPr>
          <p:cNvPr id="267" name="Google Shape;267;p19"/>
          <p:cNvSpPr/>
          <p:nvPr/>
        </p:nvSpPr>
        <p:spPr>
          <a:xfrm>
            <a:off x="3092118" y="2893753"/>
            <a:ext cx="5138284" cy="177364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F188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1371600" marR="0" lvl="3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Harvesting means to collect anything that has been planted and grown in the ground like wheat, beetroot, potatoes, leeks, onion and carrots.</a:t>
            </a:r>
            <a:endParaRPr>
              <a:latin typeface="Twinkl" panose="02000000000000000000" pitchFamily="2" charset="0"/>
            </a:endParaRPr>
          </a:p>
        </p:txBody>
      </p:sp>
      <p:pic>
        <p:nvPicPr>
          <p:cNvPr id="268" name="Google Shape;268;p19"/>
          <p:cNvPicPr preferRelativeResize="0"/>
          <p:nvPr/>
        </p:nvPicPr>
        <p:blipFill rotWithShape="1">
          <a:blip r:embed="rId3">
            <a:alphaModFix/>
          </a:blip>
          <a:srcRect l="16412" r="16412"/>
          <a:stretch/>
        </p:blipFill>
        <p:spPr>
          <a:xfrm>
            <a:off x="733601" y="1338851"/>
            <a:ext cx="3722603" cy="3694406"/>
          </a:xfrm>
          <a:prstGeom prst="ellipse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9" name="Google Shape;269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01677" y="4862326"/>
            <a:ext cx="1373345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19"/>
          <p:cNvSpPr/>
          <p:nvPr/>
        </p:nvSpPr>
        <p:spPr>
          <a:xfrm>
            <a:off x="683392" y="5265519"/>
            <a:ext cx="6868764" cy="854246"/>
          </a:xfrm>
          <a:prstGeom prst="wedgeRoundRectCallout">
            <a:avLst>
              <a:gd name="adj1" fmla="val 53982"/>
              <a:gd name="adj2" fmla="val -18152"/>
              <a:gd name="adj3" fmla="val 16667"/>
            </a:avLst>
          </a:prstGeom>
          <a:solidFill>
            <a:srgbClr val="F1884C"/>
          </a:solidFill>
          <a:ln w="19050" cap="flat" cmpd="sng">
            <a:solidFill>
              <a:srgbClr val="D25A2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108000" rIns="108000" bIns="1080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Some people celebrate this time of year with a </a:t>
            </a:r>
            <a:r>
              <a:rPr lang="en-GB" sz="1800" b="1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Harvest Festival</a:t>
            </a:r>
            <a:r>
              <a:rPr lang="en-GB" sz="180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. It is a time to be thankful for all the food that they have grown. </a:t>
            </a:r>
            <a:endParaRPr>
              <a:latin typeface="Twinkl" panose="02000000000000000000" pitchFamily="2" charset="0"/>
            </a:endParaRPr>
          </a:p>
        </p:txBody>
      </p:sp>
      <p:pic>
        <p:nvPicPr>
          <p:cNvPr id="271" name="Google Shape;271;p19" descr="A picture containing text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57705" y="3636991"/>
            <a:ext cx="1771048" cy="12896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Slide Layouts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441</Words>
  <Application>Microsoft Office PowerPoint</Application>
  <PresentationFormat>On-screen Show (4:3)</PresentationFormat>
  <Paragraphs>41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Slide Layouts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Jo Drummond - Leigh</cp:lastModifiedBy>
  <cp:revision>3</cp:revision>
  <dcterms:created xsi:type="dcterms:W3CDTF">2022-09-21T10:15:47Z</dcterms:created>
  <dcterms:modified xsi:type="dcterms:W3CDTF">2024-10-04T14:55:48Z</dcterms:modified>
</cp:coreProperties>
</file>