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6" r:id="rId7"/>
    <p:sldId id="263" r:id="rId8"/>
    <p:sldId id="264" r:id="rId9"/>
    <p:sldId id="262" r:id="rId10"/>
    <p:sldId id="273" r:id="rId11"/>
    <p:sldId id="267" r:id="rId12"/>
    <p:sldId id="268" r:id="rId13"/>
    <p:sldId id="269" r:id="rId14"/>
    <p:sldId id="271"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57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fld id="{4FBEC622-BDB3-4CA5-8427-C7F80D630A28}"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2A66EBAE-86B6-4DAB-A165-84AE0A1538B2}" type="slidenum">
              <a:rPr lang="en-GB" smtClean="0"/>
              <a:t>‹#›</a:t>
            </a:fld>
            <a:endParaRPr lang="en-GB"/>
          </a:p>
        </p:txBody>
      </p:sp>
    </p:spTree>
    <p:extLst>
      <p:ext uri="{BB962C8B-B14F-4D97-AF65-F5344CB8AC3E}">
        <p14:creationId xmlns:p14="http://schemas.microsoft.com/office/powerpoint/2010/main" val="139186178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7BE426CA-2CBF-4E37-B5B1-CDF40576B587}"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C0E633D5-FDFF-4F04-9016-E85A2C99AD3F}" type="slidenum">
              <a:rPr lang="en-GB" smtClean="0"/>
              <a:t>‹#›</a:t>
            </a:fld>
            <a:endParaRPr lang="en-GB"/>
          </a:p>
        </p:txBody>
      </p:sp>
    </p:spTree>
    <p:extLst>
      <p:ext uri="{BB962C8B-B14F-4D97-AF65-F5344CB8AC3E}">
        <p14:creationId xmlns:p14="http://schemas.microsoft.com/office/powerpoint/2010/main" val="313285032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78DC6CB4-3F79-49A4-B32F-7DD939BB283E}"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EB1845-C331-4971-851A-F7F20A92DB30}" type="slidenum">
              <a:rPr lang="en-GB" smtClean="0"/>
              <a:t>‹#›</a:t>
            </a:fld>
            <a:endParaRPr lang="en-GB"/>
          </a:p>
        </p:txBody>
      </p:sp>
    </p:spTree>
    <p:extLst>
      <p:ext uri="{BB962C8B-B14F-4D97-AF65-F5344CB8AC3E}">
        <p14:creationId xmlns:p14="http://schemas.microsoft.com/office/powerpoint/2010/main" val="2264242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fld id="{C120B867-3753-424C-9777-27D84F82CF8F}" type="datetime1">
              <a:rPr lang="en-GB" smtClean="0"/>
              <a:pPr lvl="0"/>
              <a:t>10/02/2023</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CFF95B4C-3E00-4EE2-B1CD-E87AF1DB4CB0}" type="slidenum">
              <a:rPr lang="en-GB" smtClean="0"/>
              <a:t>‹#›</a:t>
            </a:fld>
            <a:endParaRPr lang="en-GB"/>
          </a:p>
        </p:txBody>
      </p:sp>
    </p:spTree>
    <p:extLst>
      <p:ext uri="{BB962C8B-B14F-4D97-AF65-F5344CB8AC3E}">
        <p14:creationId xmlns:p14="http://schemas.microsoft.com/office/powerpoint/2010/main" val="492809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fld id="{09F93C58-8497-4253-B530-3FC002EA7AB6}" type="datetime1">
              <a:rPr lang="en-GB" smtClean="0"/>
              <a:pPr lvl="0"/>
              <a:t>10/02/2023</a:t>
            </a:fld>
            <a:endParaRPr lang="en-GB"/>
          </a:p>
        </p:txBody>
      </p:sp>
      <p:sp>
        <p:nvSpPr>
          <p:cNvPr id="8" name="Footer Placeholder 7"/>
          <p:cNvSpPr>
            <a:spLocks noGrp="1"/>
          </p:cNvSpPr>
          <p:nvPr>
            <p:ph type="ftr" sz="quarter" idx="11"/>
          </p:nvPr>
        </p:nvSpPr>
        <p:spPr/>
        <p:txBody>
          <a:bodyPr/>
          <a:lstStyle/>
          <a:p>
            <a:pPr lvl="0"/>
            <a:endParaRPr lang="en-GB"/>
          </a:p>
        </p:txBody>
      </p:sp>
      <p:sp>
        <p:nvSpPr>
          <p:cNvPr id="9" name="Slide Number Placeholder 8"/>
          <p:cNvSpPr>
            <a:spLocks noGrp="1"/>
          </p:cNvSpPr>
          <p:nvPr>
            <p:ph type="sldNum" sz="quarter" idx="12"/>
          </p:nvPr>
        </p:nvSpPr>
        <p:spPr/>
        <p:txBody>
          <a:bodyPr/>
          <a:lstStyle/>
          <a:p>
            <a:pPr lvl="0"/>
            <a:fld id="{2FD86245-4145-4E37-95E2-08073A34125C}" type="slidenum">
              <a:rPr lang="en-GB" smtClean="0"/>
              <a:t>‹#›</a:t>
            </a:fld>
            <a:endParaRPr lang="en-GB"/>
          </a:p>
        </p:txBody>
      </p:sp>
    </p:spTree>
    <p:extLst>
      <p:ext uri="{BB962C8B-B14F-4D97-AF65-F5344CB8AC3E}">
        <p14:creationId xmlns:p14="http://schemas.microsoft.com/office/powerpoint/2010/main" val="2638877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fld id="{2F31A17F-F1C5-41D3-8133-6EB6B9873247}" type="datetime1">
              <a:rPr lang="en-GB" smtClean="0"/>
              <a:pPr lvl="0"/>
              <a:t>10/02/2023</a:t>
            </a:fld>
            <a:endParaRPr lang="en-GB"/>
          </a:p>
        </p:txBody>
      </p:sp>
      <p:sp>
        <p:nvSpPr>
          <p:cNvPr id="4" name="Footer Placeholder 3"/>
          <p:cNvSpPr>
            <a:spLocks noGrp="1"/>
          </p:cNvSpPr>
          <p:nvPr>
            <p:ph type="ftr" sz="quarter" idx="11"/>
          </p:nvPr>
        </p:nvSpPr>
        <p:spPr/>
        <p:txBody>
          <a:bodyPr/>
          <a:lstStyle/>
          <a:p>
            <a:pPr lvl="0"/>
            <a:endParaRPr lang="en-GB"/>
          </a:p>
        </p:txBody>
      </p:sp>
      <p:sp>
        <p:nvSpPr>
          <p:cNvPr id="5" name="Slide Number Placeholder 4"/>
          <p:cNvSpPr>
            <a:spLocks noGrp="1"/>
          </p:cNvSpPr>
          <p:nvPr>
            <p:ph type="sldNum" sz="quarter" idx="12"/>
          </p:nvPr>
        </p:nvSpPr>
        <p:spPr/>
        <p:txBody>
          <a:bodyPr/>
          <a:lstStyle/>
          <a:p>
            <a:pPr lvl="0"/>
            <a:fld id="{E0999EDA-00CA-4E77-8D8C-0E68BAF00E7A}" type="slidenum">
              <a:rPr lang="en-GB" smtClean="0"/>
              <a:t>‹#›</a:t>
            </a:fld>
            <a:endParaRPr lang="en-GB"/>
          </a:p>
        </p:txBody>
      </p:sp>
    </p:spTree>
    <p:extLst>
      <p:ext uri="{BB962C8B-B14F-4D97-AF65-F5344CB8AC3E}">
        <p14:creationId xmlns:p14="http://schemas.microsoft.com/office/powerpoint/2010/main" val="3758911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fld id="{E9B7D4E0-AAE3-43E4-A9C0-8924F3262F16}" type="datetime1">
              <a:rPr lang="en-GB" smtClean="0"/>
              <a:pPr lvl="0"/>
              <a:t>10/02/2023</a:t>
            </a:fld>
            <a:endParaRPr lang="en-GB"/>
          </a:p>
        </p:txBody>
      </p:sp>
      <p:sp>
        <p:nvSpPr>
          <p:cNvPr id="3" name="Footer Placeholder 2"/>
          <p:cNvSpPr>
            <a:spLocks noGrp="1"/>
          </p:cNvSpPr>
          <p:nvPr>
            <p:ph type="ftr" sz="quarter" idx="11"/>
          </p:nvPr>
        </p:nvSpPr>
        <p:spPr/>
        <p:txBody>
          <a:bodyPr/>
          <a:lstStyle/>
          <a:p>
            <a:pPr lvl="0"/>
            <a:endParaRPr lang="en-GB"/>
          </a:p>
        </p:txBody>
      </p:sp>
      <p:sp>
        <p:nvSpPr>
          <p:cNvPr id="4" name="Slide Number Placeholder 3"/>
          <p:cNvSpPr>
            <a:spLocks noGrp="1"/>
          </p:cNvSpPr>
          <p:nvPr>
            <p:ph type="sldNum" sz="quarter" idx="12"/>
          </p:nvPr>
        </p:nvSpPr>
        <p:spPr/>
        <p:txBody>
          <a:bodyPr/>
          <a:lstStyle/>
          <a:p>
            <a:pPr lvl="0"/>
            <a:fld id="{3AF84989-C3FF-4B8D-807F-7527F5EBB10A}" type="slidenum">
              <a:rPr lang="en-GB" smtClean="0"/>
              <a:t>‹#›</a:t>
            </a:fld>
            <a:endParaRPr lang="en-GB"/>
          </a:p>
        </p:txBody>
      </p:sp>
    </p:spTree>
    <p:extLst>
      <p:ext uri="{BB962C8B-B14F-4D97-AF65-F5344CB8AC3E}">
        <p14:creationId xmlns:p14="http://schemas.microsoft.com/office/powerpoint/2010/main" val="378335004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BE90569F-518B-4518-AC92-C1D5F3AB2D00}" type="datetime1">
              <a:rPr lang="en-GB" smtClean="0"/>
              <a:pPr lvl="0"/>
              <a:t>10/02/2023</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BC45DD31-9E3B-4F69-BBFC-11F8F5846F42}" type="slidenum">
              <a:rPr lang="en-GB" smtClean="0"/>
              <a:t>‹#›</a:t>
            </a:fld>
            <a:endParaRPr lang="en-GB"/>
          </a:p>
        </p:txBody>
      </p:sp>
    </p:spTree>
    <p:extLst>
      <p:ext uri="{BB962C8B-B14F-4D97-AF65-F5344CB8AC3E}">
        <p14:creationId xmlns:p14="http://schemas.microsoft.com/office/powerpoint/2010/main" val="3933333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0631E280-8376-4B94-B474-99A3112C9375}" type="datetime1">
              <a:rPr lang="en-GB" smtClean="0"/>
              <a:pPr lvl="0"/>
              <a:t>10/02/2023</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C8046426-6B37-4FC7-B15C-BCCFDA5A2635}" type="slidenum">
              <a:rPr lang="en-GB" smtClean="0"/>
              <a:t>‹#›</a:t>
            </a:fld>
            <a:endParaRPr lang="en-GB"/>
          </a:p>
        </p:txBody>
      </p:sp>
    </p:spTree>
    <p:extLst>
      <p:ext uri="{BB962C8B-B14F-4D97-AF65-F5344CB8AC3E}">
        <p14:creationId xmlns:p14="http://schemas.microsoft.com/office/powerpoint/2010/main" val="1728230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13C19B65-9E91-480D-96CD-54CDCBBE2781}"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F878F1C7-30B6-4B5B-8A91-0F1CA68586F5}" type="slidenum">
              <a:rPr lang="en-GB" smtClean="0"/>
              <a:t>‹#›</a:t>
            </a:fld>
            <a:endParaRPr lang="en-GB"/>
          </a:p>
        </p:txBody>
      </p:sp>
    </p:spTree>
    <p:extLst>
      <p:ext uri="{BB962C8B-B14F-4D97-AF65-F5344CB8AC3E}">
        <p14:creationId xmlns:p14="http://schemas.microsoft.com/office/powerpoint/2010/main" val="1413836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13C19B65-9E91-480D-96CD-54CDCBBE2781}"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F878F1C7-30B6-4B5B-8A91-0F1CA68586F5}"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49264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13C19B65-9E91-480D-96CD-54CDCBBE2781}"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F878F1C7-30B6-4B5B-8A91-0F1CA68586F5}" type="slidenum">
              <a:rPr lang="en-GB" smtClean="0"/>
              <a:t>‹#›</a:t>
            </a:fld>
            <a:endParaRPr lang="en-GB"/>
          </a:p>
        </p:txBody>
      </p:sp>
    </p:spTree>
    <p:extLst>
      <p:ext uri="{BB962C8B-B14F-4D97-AF65-F5344CB8AC3E}">
        <p14:creationId xmlns:p14="http://schemas.microsoft.com/office/powerpoint/2010/main" val="3992671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13C19B65-9E91-480D-96CD-54CDCBBE2781}"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F878F1C7-30B6-4B5B-8A91-0F1CA68586F5}"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152346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13C19B65-9E91-480D-96CD-54CDCBBE2781}"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F878F1C7-30B6-4B5B-8A91-0F1CA68586F5}" type="slidenum">
              <a:rPr lang="en-GB" smtClean="0"/>
              <a:t>‹#›</a:t>
            </a:fld>
            <a:endParaRPr lang="en-GB"/>
          </a:p>
        </p:txBody>
      </p:sp>
    </p:spTree>
    <p:extLst>
      <p:ext uri="{BB962C8B-B14F-4D97-AF65-F5344CB8AC3E}">
        <p14:creationId xmlns:p14="http://schemas.microsoft.com/office/powerpoint/2010/main" val="37487015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BB861EF6-C114-4CA7-9690-09AFF4ED2991}"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49CBB848-C626-4371-A155-750E8BF39DD8}" type="slidenum">
              <a:rPr lang="en-GB" smtClean="0"/>
              <a:t>‹#›</a:t>
            </a:fld>
            <a:endParaRPr lang="en-GB"/>
          </a:p>
        </p:txBody>
      </p:sp>
    </p:spTree>
    <p:extLst>
      <p:ext uri="{BB962C8B-B14F-4D97-AF65-F5344CB8AC3E}">
        <p14:creationId xmlns:p14="http://schemas.microsoft.com/office/powerpoint/2010/main" val="2132079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B167D964-1193-4DC4-80DA-A029D0EE9A7C}" type="datetime1">
              <a:rPr lang="en-GB" smtClean="0"/>
              <a:pPr lvl="0"/>
              <a:t>10/02/2023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7288384-4B04-47CE-970E-34DBABC1518E}" type="slidenum">
              <a:rPr lang="en-GB" smtClean="0"/>
              <a:t>‹#›</a:t>
            </a:fld>
            <a:endParaRPr lang="en-GB"/>
          </a:p>
        </p:txBody>
      </p:sp>
    </p:spTree>
    <p:extLst>
      <p:ext uri="{BB962C8B-B14F-4D97-AF65-F5344CB8AC3E}">
        <p14:creationId xmlns:p14="http://schemas.microsoft.com/office/powerpoint/2010/main" val="3413471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lvl="0"/>
            <a:fld id="{13C19B65-9E91-480D-96CD-54CDCBBE2781}" type="datetime1">
              <a:rPr lang="en-GB" smtClean="0"/>
              <a:pPr lvl="0"/>
              <a:t>10/02/2023</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lvl="0"/>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lvl="0"/>
            <a:fld id="{F878F1C7-30B6-4B5B-8A91-0F1CA68586F5}" type="slidenum">
              <a:rPr lang="en-GB" smtClean="0"/>
              <a:t>‹#›</a:t>
            </a:fld>
            <a:endParaRPr lang="en-GB"/>
          </a:p>
        </p:txBody>
      </p:sp>
    </p:spTree>
    <p:extLst>
      <p:ext uri="{BB962C8B-B14F-4D97-AF65-F5344CB8AC3E}">
        <p14:creationId xmlns:p14="http://schemas.microsoft.com/office/powerpoint/2010/main" val="31557247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41978BA-0E71-CBB0-2326-7DB7C9EFDD13}"/>
              </a:ext>
            </a:extLst>
          </p:cNvPr>
          <p:cNvSpPr txBox="1"/>
          <p:nvPr/>
        </p:nvSpPr>
        <p:spPr>
          <a:xfrm>
            <a:off x="901930" y="188640"/>
            <a:ext cx="7190431" cy="1754326"/>
          </a:xfrm>
          <a:prstGeom prst="rect">
            <a:avLst/>
          </a:prstGeom>
          <a:noFill/>
          <a:ln cap="flat">
            <a:noFill/>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solidFill>
                  <a:schemeClr val="accent2">
                    <a:lumMod val="75000"/>
                  </a:schemeClr>
                </a:solidFill>
                <a:uFillTx/>
                <a:latin typeface="Letter-join Air No-lead 8" panose="02000805000000020003" pitchFamily="50" charset="0"/>
              </a:rPr>
              <a:t>Phonics Screening Check 2022</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600" b="1" i="0" u="none" strike="noStrike" kern="1200" cap="none" spc="0" baseline="0" dirty="0">
              <a:solidFill>
                <a:schemeClr val="accent2">
                  <a:lumMod val="75000"/>
                </a:schemeClr>
              </a:solidFill>
              <a:uFillTx/>
              <a:latin typeface="Letter-join Air No-lead 8" panose="02000805000000020003" pitchFamily="50" charset="0"/>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solidFill>
                  <a:schemeClr val="accent2">
                    <a:lumMod val="75000"/>
                  </a:schemeClr>
                </a:solidFill>
                <a:uFillTx/>
                <a:latin typeface="Letter-join Air No-lead 8" panose="02000805000000020003" pitchFamily="50" charset="0"/>
              </a:rPr>
              <a:t>Information for Parents</a:t>
            </a:r>
          </a:p>
        </p:txBody>
      </p:sp>
      <p:pic>
        <p:nvPicPr>
          <p:cNvPr id="5" name="Picture 5">
            <a:extLst>
              <a:ext uri="{FF2B5EF4-FFF2-40B4-BE49-F238E27FC236}">
                <a16:creationId xmlns:a16="http://schemas.microsoft.com/office/drawing/2014/main" id="{7F328489-D3F8-DE84-C31D-60AAFCF37F7E}"/>
              </a:ext>
            </a:extLst>
          </p:cNvPr>
          <p:cNvPicPr>
            <a:picLocks noChangeAspect="1"/>
          </p:cNvPicPr>
          <p:nvPr/>
        </p:nvPicPr>
        <p:blipFill>
          <a:blip r:embed="rId2"/>
          <a:srcRect l="33495" t="30398" r="22422" b="9943"/>
          <a:stretch>
            <a:fillRect/>
          </a:stretch>
        </p:blipFill>
        <p:spPr>
          <a:xfrm>
            <a:off x="1629254" y="2098604"/>
            <a:ext cx="5735784" cy="4364184"/>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EC056-E8C6-BCD8-DE5F-FF38C708F0F8}"/>
              </a:ext>
            </a:extLst>
          </p:cNvPr>
          <p:cNvSpPr txBox="1">
            <a:spLocks noGrp="1"/>
          </p:cNvSpPr>
          <p:nvPr>
            <p:ph type="title"/>
          </p:nvPr>
        </p:nvSpPr>
        <p:spPr>
          <a:xfrm>
            <a:off x="473412" y="235993"/>
            <a:ext cx="6347713" cy="1320800"/>
          </a:xfrm>
        </p:spPr>
        <p:txBody>
          <a:bodyPr/>
          <a:lstStyle/>
          <a:p>
            <a:pPr lvl="0"/>
            <a:r>
              <a:rPr lang="en-GB" sz="3600" b="1" dirty="0">
                <a:solidFill>
                  <a:schemeClr val="accent2">
                    <a:lumMod val="75000"/>
                  </a:schemeClr>
                </a:solidFill>
                <a:latin typeface="Letter-join Air No-lead 8" panose="02000805000000020003" pitchFamily="50" charset="0"/>
              </a:rPr>
              <a:t>What is the phonics screening check?</a:t>
            </a:r>
          </a:p>
        </p:txBody>
      </p:sp>
      <p:sp>
        <p:nvSpPr>
          <p:cNvPr id="3" name="Content Placeholder 2">
            <a:extLst>
              <a:ext uri="{FF2B5EF4-FFF2-40B4-BE49-F238E27FC236}">
                <a16:creationId xmlns:a16="http://schemas.microsoft.com/office/drawing/2014/main" id="{7FE4D0F4-68D2-630F-6BD6-E10284914720}"/>
              </a:ext>
            </a:extLst>
          </p:cNvPr>
          <p:cNvSpPr txBox="1">
            <a:spLocks noGrp="1"/>
          </p:cNvSpPr>
          <p:nvPr>
            <p:ph idx="1"/>
          </p:nvPr>
        </p:nvSpPr>
        <p:spPr>
          <a:xfrm>
            <a:off x="395532" y="1556793"/>
            <a:ext cx="8229600" cy="4525959"/>
          </a:xfrm>
        </p:spPr>
        <p:txBody>
          <a:bodyPr>
            <a:normAutofit lnSpcReduction="10000"/>
          </a:bodyPr>
          <a:lstStyle/>
          <a:p>
            <a:pPr marL="0" lvl="0" indent="0">
              <a:spcBef>
                <a:spcPts val="500"/>
              </a:spcBef>
              <a:buNone/>
            </a:pPr>
            <a:r>
              <a:rPr lang="en-GB" sz="2400" b="1" dirty="0">
                <a:latin typeface="Letter-join Air No-lead 8" panose="02000805000000020003" pitchFamily="50" charset="0"/>
              </a:rPr>
              <a:t>The phonics screening check is a short assessment to check if individual children have learnt phonic decoding to an appropriate standard. This is one way the children learn to read.</a:t>
            </a:r>
          </a:p>
          <a:p>
            <a:pPr marL="0" lvl="0" indent="0">
              <a:spcBef>
                <a:spcPts val="500"/>
              </a:spcBef>
              <a:buNone/>
            </a:pPr>
            <a:endParaRPr lang="en-GB" sz="2400" b="1" dirty="0">
              <a:latin typeface="Letter-join Air No-lead 8" panose="02000805000000020003" pitchFamily="50" charset="0"/>
            </a:endParaRPr>
          </a:p>
          <a:p>
            <a:pPr marL="0" lvl="0" indent="0">
              <a:spcBef>
                <a:spcPts val="500"/>
              </a:spcBef>
              <a:buNone/>
            </a:pPr>
            <a:r>
              <a:rPr lang="en-GB" sz="2400" b="1" dirty="0">
                <a:latin typeface="Letter-join Air No-lead 8" panose="02000805000000020003" pitchFamily="50" charset="0"/>
              </a:rPr>
              <a:t>The check consists of 40 words, 20 real words and 20 pseudo-words (alien words) that your child will be asked to read one-to-one with a teacher. </a:t>
            </a:r>
          </a:p>
          <a:p>
            <a:pPr marL="0" lvl="0" indent="0">
              <a:spcBef>
                <a:spcPts val="500"/>
              </a:spcBef>
              <a:buNone/>
            </a:pPr>
            <a:endParaRPr lang="en-GB" sz="2400" b="1" dirty="0">
              <a:latin typeface="Letter-join Air No-lead 8" panose="02000805000000020003" pitchFamily="50" charset="0"/>
            </a:endParaRPr>
          </a:p>
          <a:p>
            <a:pPr marL="0" lvl="0" indent="0">
              <a:spcBef>
                <a:spcPts val="500"/>
              </a:spcBef>
              <a:buNone/>
            </a:pPr>
            <a:r>
              <a:rPr lang="en-GB" sz="2400" b="1" dirty="0">
                <a:latin typeface="Letter-join Air No-lead 8" panose="02000805000000020003" pitchFamily="50" charset="0"/>
              </a:rPr>
              <a:t>It helps to identify the children who need extra help so they are given support by their school to improve their reading skills.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FF7DC-AFE0-81DE-8C14-1D654A6DAD87}"/>
              </a:ext>
            </a:extLst>
          </p:cNvPr>
          <p:cNvSpPr txBox="1">
            <a:spLocks noGrp="1"/>
          </p:cNvSpPr>
          <p:nvPr>
            <p:ph type="title"/>
          </p:nvPr>
        </p:nvSpPr>
        <p:spPr>
          <a:xfrm>
            <a:off x="251515" y="122443"/>
            <a:ext cx="8229600" cy="1143000"/>
          </a:xfrm>
        </p:spPr>
        <p:txBody>
          <a:bodyPr/>
          <a:lstStyle/>
          <a:p>
            <a:pPr lvl="0"/>
            <a:r>
              <a:rPr lang="en-GB" b="1" dirty="0">
                <a:latin typeface="Comic Sans MS" pitchFamily="66"/>
              </a:rPr>
              <a:t>Who is it for? </a:t>
            </a:r>
          </a:p>
        </p:txBody>
      </p:sp>
      <p:sp>
        <p:nvSpPr>
          <p:cNvPr id="3" name="Content Placeholder 2">
            <a:extLst>
              <a:ext uri="{FF2B5EF4-FFF2-40B4-BE49-F238E27FC236}">
                <a16:creationId xmlns:a16="http://schemas.microsoft.com/office/drawing/2014/main" id="{88C776AD-1D55-9974-5E78-3BE3971E5887}"/>
              </a:ext>
            </a:extLst>
          </p:cNvPr>
          <p:cNvSpPr txBox="1">
            <a:spLocks noGrp="1"/>
          </p:cNvSpPr>
          <p:nvPr>
            <p:ph idx="1"/>
          </p:nvPr>
        </p:nvSpPr>
        <p:spPr>
          <a:xfrm>
            <a:off x="251524" y="919264"/>
            <a:ext cx="8640961" cy="4525959"/>
          </a:xfrm>
        </p:spPr>
        <p:txBody>
          <a:bodyPr>
            <a:normAutofit fontScale="92500" lnSpcReduction="10000"/>
          </a:bodyPr>
          <a:lstStyle/>
          <a:p>
            <a:pPr marL="0" lvl="0" indent="0">
              <a:spcBef>
                <a:spcPts val="600"/>
              </a:spcBef>
              <a:buNone/>
            </a:pPr>
            <a:r>
              <a:rPr lang="en-GB" sz="2400" b="1" dirty="0">
                <a:latin typeface="Letter-join Air No-lead 8" panose="02000805000000020003" pitchFamily="50" charset="0"/>
              </a:rPr>
              <a:t>The screening check is for all Year 1 pupils and children in Year 2 who previously did not meet the standard of the check in Year 1. </a:t>
            </a:r>
          </a:p>
          <a:p>
            <a:pPr marL="0" lvl="0" indent="0">
              <a:spcBef>
                <a:spcPts val="600"/>
              </a:spcBef>
              <a:buNone/>
            </a:pPr>
            <a:endParaRPr lang="en-GB" sz="2400" b="1" dirty="0">
              <a:latin typeface="Letter-join Air No-lead 8" panose="02000805000000020003" pitchFamily="50" charset="0"/>
            </a:endParaRPr>
          </a:p>
          <a:p>
            <a:pPr marL="0" lvl="0" indent="0">
              <a:spcBef>
                <a:spcPts val="600"/>
              </a:spcBef>
              <a:buNone/>
            </a:pPr>
            <a:r>
              <a:rPr lang="en-GB" sz="2400" b="1" u="sng" dirty="0">
                <a:latin typeface="Letter-join Air No-lead 8" panose="02000805000000020003" pitchFamily="50" charset="0"/>
              </a:rPr>
              <a:t>Is it compulsory? </a:t>
            </a:r>
          </a:p>
          <a:p>
            <a:pPr marL="0" lvl="0" indent="0">
              <a:spcBef>
                <a:spcPts val="600"/>
              </a:spcBef>
              <a:buNone/>
            </a:pPr>
            <a:r>
              <a:rPr lang="en-GB" sz="2400" b="1" dirty="0">
                <a:latin typeface="Letter-join Air No-lead 8" panose="02000805000000020003" pitchFamily="50" charset="0"/>
              </a:rPr>
              <a:t>It is a statutory requirement for all schools to carry out the screening check. </a:t>
            </a:r>
          </a:p>
          <a:p>
            <a:pPr marL="0" lvl="0" indent="0">
              <a:spcBef>
                <a:spcPts val="600"/>
              </a:spcBef>
              <a:buNone/>
            </a:pPr>
            <a:endParaRPr lang="en-GB" sz="2400" b="1" dirty="0">
              <a:latin typeface="Letter-join Air No-lead 8" panose="02000805000000020003" pitchFamily="50" charset="0"/>
            </a:endParaRPr>
          </a:p>
          <a:p>
            <a:pPr marL="0" lvl="0" indent="0">
              <a:spcBef>
                <a:spcPts val="600"/>
              </a:spcBef>
              <a:buNone/>
            </a:pPr>
            <a:r>
              <a:rPr lang="en-GB" sz="2400" b="1" u="sng" dirty="0">
                <a:latin typeface="Letter-join Air No-lead 8" panose="02000805000000020003" pitchFamily="50" charset="0"/>
              </a:rPr>
              <a:t>Do children with Special Education Needs have to take the screening check?</a:t>
            </a:r>
            <a:r>
              <a:rPr lang="en-GB" sz="2400" b="1" dirty="0">
                <a:latin typeface="Letter-join Air No-lead 8" panose="02000805000000020003" pitchFamily="50" charset="0"/>
              </a:rPr>
              <a:t> </a:t>
            </a:r>
          </a:p>
          <a:p>
            <a:pPr marL="0" lvl="0" indent="0">
              <a:spcBef>
                <a:spcPts val="600"/>
              </a:spcBef>
              <a:buNone/>
            </a:pPr>
            <a:r>
              <a:rPr lang="en-GB" sz="2400" b="1" dirty="0">
                <a:latin typeface="Letter-join Air No-lead 8" panose="02000805000000020003" pitchFamily="50" charset="0"/>
              </a:rPr>
              <a:t>It should be taken by as many children as possible, and the Government have worked closely with SEN specialists to make this happen.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5BF7F-3A7D-B9CA-D116-259E29B1B731}"/>
              </a:ext>
            </a:extLst>
          </p:cNvPr>
          <p:cNvSpPr txBox="1">
            <a:spLocks noGrp="1"/>
          </p:cNvSpPr>
          <p:nvPr>
            <p:ph type="title"/>
          </p:nvPr>
        </p:nvSpPr>
        <p:spPr>
          <a:xfrm>
            <a:off x="259403" y="246935"/>
            <a:ext cx="6347713" cy="1320800"/>
          </a:xfrm>
        </p:spPr>
        <p:txBody>
          <a:bodyPr/>
          <a:lstStyle/>
          <a:p>
            <a:pPr lvl="0"/>
            <a:r>
              <a:rPr lang="en-GB" sz="4000" b="1" dirty="0">
                <a:latin typeface="Letter-join Air No-lead 8" panose="02000805000000020003" pitchFamily="50" charset="0"/>
              </a:rPr>
              <a:t>When does the Phonics Check happen?</a:t>
            </a:r>
          </a:p>
        </p:txBody>
      </p:sp>
      <p:sp>
        <p:nvSpPr>
          <p:cNvPr id="3" name="Content Placeholder 2">
            <a:extLst>
              <a:ext uri="{FF2B5EF4-FFF2-40B4-BE49-F238E27FC236}">
                <a16:creationId xmlns:a16="http://schemas.microsoft.com/office/drawing/2014/main" id="{984FB01A-8071-E50C-9AD2-146445AEA25E}"/>
              </a:ext>
            </a:extLst>
          </p:cNvPr>
          <p:cNvSpPr txBox="1">
            <a:spLocks noGrp="1"/>
          </p:cNvSpPr>
          <p:nvPr>
            <p:ph idx="1"/>
          </p:nvPr>
        </p:nvSpPr>
        <p:spPr>
          <a:xfrm>
            <a:off x="68094" y="2312585"/>
            <a:ext cx="8229600" cy="4525959"/>
          </a:xfrm>
        </p:spPr>
        <p:txBody>
          <a:bodyPr/>
          <a:lstStyle/>
          <a:p>
            <a:pPr marL="0" lvl="0" indent="0" algn="ctr">
              <a:spcBef>
                <a:spcPts val="700"/>
              </a:spcBef>
              <a:buNone/>
            </a:pPr>
            <a:r>
              <a:rPr lang="en-GB" sz="2800" dirty="0">
                <a:latin typeface="Letter-join Air No-lead 8" panose="02000805000000020003" pitchFamily="50" charset="0"/>
              </a:rPr>
              <a:t>The phonics screening check takes place in June of each year.</a:t>
            </a:r>
          </a:p>
          <a:p>
            <a:pPr marL="0" lvl="0" indent="0" algn="ctr">
              <a:spcBef>
                <a:spcPts val="700"/>
              </a:spcBef>
              <a:buNone/>
            </a:pPr>
            <a:endParaRPr lang="en-GB" sz="2800" dirty="0">
              <a:latin typeface="Letter-join Air No-lead 8" panose="02000805000000020003" pitchFamily="50" charset="0"/>
            </a:endParaRPr>
          </a:p>
          <a:p>
            <a:pPr marL="0" lvl="0" indent="0" algn="ctr">
              <a:spcBef>
                <a:spcPts val="700"/>
              </a:spcBef>
              <a:buNone/>
            </a:pPr>
            <a:r>
              <a:rPr lang="en-GB" sz="2800" dirty="0">
                <a:latin typeface="Letter-join Air No-lead 8" panose="02000805000000020003" pitchFamily="50" charset="0"/>
              </a:rPr>
              <a:t>This year, the screening checks begin on </a:t>
            </a:r>
            <a:r>
              <a:rPr lang="en-GB" sz="2800" b="1" u="sng" dirty="0">
                <a:latin typeface="Letter-join Air No-lead 8" panose="02000805000000020003" pitchFamily="50" charset="0"/>
              </a:rPr>
              <a:t>Monday 12</a:t>
            </a:r>
            <a:r>
              <a:rPr lang="en-GB" sz="2800" b="1" u="sng" baseline="30000" dirty="0">
                <a:latin typeface="Letter-join Air No-lead 8" panose="02000805000000020003" pitchFamily="50" charset="0"/>
              </a:rPr>
              <a:t>th</a:t>
            </a:r>
            <a:r>
              <a:rPr lang="en-GB" sz="2800" b="1" u="sng" dirty="0">
                <a:latin typeface="Letter-join Air No-lead 8" panose="02000805000000020003" pitchFamily="50" charset="0"/>
              </a:rPr>
              <a:t> June until 16</a:t>
            </a:r>
            <a:r>
              <a:rPr lang="en-GB" sz="2800" b="1" u="sng" baseline="30000" dirty="0">
                <a:latin typeface="Letter-join Air No-lead 8" panose="02000805000000020003" pitchFamily="50" charset="0"/>
              </a:rPr>
              <a:t>th</a:t>
            </a:r>
            <a:r>
              <a:rPr lang="en-GB" sz="2800" b="1" u="sng" dirty="0">
                <a:latin typeface="Letter-join Air No-lead 8" panose="02000805000000020003" pitchFamily="50" charset="0"/>
              </a:rPr>
              <a:t> June 2022.</a:t>
            </a:r>
          </a:p>
          <a:p>
            <a:pPr marL="0" lvl="0" indent="0" algn="ctr">
              <a:spcBef>
                <a:spcPts val="700"/>
              </a:spcBef>
              <a:buNone/>
            </a:pPr>
            <a:endParaRPr lang="en-GB" sz="2800" b="1" u="sng" dirty="0">
              <a:latin typeface="XCCW Joined 15a" pitchFamily="66"/>
            </a:endParaRPr>
          </a:p>
          <a:p>
            <a:pPr marL="0" lvl="0" indent="0">
              <a:spcBef>
                <a:spcPts val="700"/>
              </a:spcBef>
              <a:buNone/>
            </a:pPr>
            <a:endParaRPr lang="en-GB" sz="2800" u="sng" dirty="0">
              <a:latin typeface="XCCW Joined 15a" pitchFamily="66"/>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288BE-13FA-BB60-09F0-AF0218C9B327}"/>
              </a:ext>
            </a:extLst>
          </p:cNvPr>
          <p:cNvSpPr txBox="1">
            <a:spLocks noGrp="1"/>
          </p:cNvSpPr>
          <p:nvPr>
            <p:ph type="title"/>
          </p:nvPr>
        </p:nvSpPr>
        <p:spPr>
          <a:xfrm>
            <a:off x="457200" y="171855"/>
            <a:ext cx="6347713" cy="1320800"/>
          </a:xfrm>
        </p:spPr>
        <p:txBody>
          <a:bodyPr/>
          <a:lstStyle/>
          <a:p>
            <a:pPr lvl="0"/>
            <a:r>
              <a:rPr lang="en-GB" sz="4000" b="1" dirty="0">
                <a:latin typeface="Comic Sans MS" pitchFamily="66"/>
              </a:rPr>
              <a:t>How is the check structured? </a:t>
            </a:r>
          </a:p>
        </p:txBody>
      </p:sp>
      <p:sp>
        <p:nvSpPr>
          <p:cNvPr id="3" name="Content Placeholder 2">
            <a:extLst>
              <a:ext uri="{FF2B5EF4-FFF2-40B4-BE49-F238E27FC236}">
                <a16:creationId xmlns:a16="http://schemas.microsoft.com/office/drawing/2014/main" id="{ED18312A-405E-2918-2D75-7E6E1D5A4F66}"/>
              </a:ext>
            </a:extLst>
          </p:cNvPr>
          <p:cNvSpPr txBox="1">
            <a:spLocks noGrp="1"/>
          </p:cNvSpPr>
          <p:nvPr>
            <p:ph idx="1"/>
          </p:nvPr>
        </p:nvSpPr>
        <p:spPr>
          <a:xfrm>
            <a:off x="321013" y="1492655"/>
            <a:ext cx="8229600" cy="4906963"/>
          </a:xfrm>
        </p:spPr>
        <p:txBody>
          <a:bodyPr/>
          <a:lstStyle/>
          <a:p>
            <a:pPr marL="0" lvl="0" indent="0">
              <a:spcBef>
                <a:spcPts val="600"/>
              </a:spcBef>
              <a:buNone/>
            </a:pPr>
            <a:r>
              <a:rPr lang="en-GB" sz="2000" dirty="0">
                <a:latin typeface="Comic Sans MS" pitchFamily="66"/>
              </a:rPr>
              <a:t>It will be a short, simple screening check to make sure that all children have grasped basic phonic skills. </a:t>
            </a:r>
          </a:p>
          <a:p>
            <a:pPr marL="0" lvl="0" indent="0">
              <a:spcBef>
                <a:spcPts val="600"/>
              </a:spcBef>
              <a:buNone/>
            </a:pPr>
            <a:endParaRPr lang="en-GB" sz="2000" dirty="0">
              <a:latin typeface="Comic Sans MS" pitchFamily="66"/>
            </a:endParaRPr>
          </a:p>
          <a:p>
            <a:pPr marL="0" lvl="0" indent="0">
              <a:spcBef>
                <a:spcPts val="600"/>
              </a:spcBef>
              <a:buNone/>
            </a:pPr>
            <a:r>
              <a:rPr lang="en-GB" sz="2000" dirty="0">
                <a:latin typeface="Comic Sans MS" pitchFamily="66"/>
              </a:rPr>
              <a:t>It is made up of a list of 40 words and non-words, which a child will read one-to-one with a teacher. Half of the words cover phonic skills which tend to be covered in Reception, and half of the words are based on Year 1 phonic skills. </a:t>
            </a:r>
          </a:p>
          <a:p>
            <a:pPr marL="0" lvl="0" indent="0">
              <a:spcBef>
                <a:spcPts val="600"/>
              </a:spcBef>
              <a:buNone/>
            </a:pPr>
            <a:endParaRPr lang="en-GB" sz="2000" dirty="0">
              <a:latin typeface="Comic Sans MS" pitchFamily="66"/>
            </a:endParaRPr>
          </a:p>
          <a:p>
            <a:pPr marL="0" lvl="0" indent="0">
              <a:lnSpc>
                <a:spcPct val="90000"/>
              </a:lnSpc>
              <a:spcBef>
                <a:spcPts val="600"/>
              </a:spcBef>
              <a:buNone/>
            </a:pPr>
            <a:r>
              <a:rPr lang="en-GB" sz="2000" dirty="0">
                <a:latin typeface="Comic Sans MS" pitchFamily="66"/>
              </a:rPr>
              <a:t>The check will contain a mix of real words and ‘alien words’ (nonsense words). Your child will be told before the check that there will be alien words that he or she has not seen before. </a:t>
            </a:r>
          </a:p>
          <a:p>
            <a:pPr marL="0" lvl="0" indent="0">
              <a:lnSpc>
                <a:spcPct val="90000"/>
              </a:lnSpc>
              <a:spcBef>
                <a:spcPts val="600"/>
              </a:spcBef>
              <a:buNone/>
            </a:pPr>
            <a:endParaRPr lang="en-GB" sz="2000" dirty="0">
              <a:latin typeface="Comic Sans MS" pitchFamily="66"/>
            </a:endParaRPr>
          </a:p>
          <a:p>
            <a:pPr marL="0" lvl="0" indent="0">
              <a:lnSpc>
                <a:spcPct val="90000"/>
              </a:lnSpc>
              <a:spcBef>
                <a:spcPts val="600"/>
              </a:spcBef>
              <a:buNone/>
            </a:pPr>
            <a:r>
              <a:rPr lang="en-GB" sz="2000" dirty="0">
                <a:latin typeface="Comic Sans MS" pitchFamily="66"/>
              </a:rPr>
              <a:t>We use ‘alien words’ when we teach phonics, so your child should  know what to look out for.</a:t>
            </a:r>
          </a:p>
          <a:p>
            <a:pPr marL="0" lvl="0" indent="0">
              <a:spcBef>
                <a:spcPts val="600"/>
              </a:spcBef>
              <a:buNone/>
            </a:pPr>
            <a:endParaRPr lang="en-GB" sz="2000" dirty="0">
              <a:latin typeface="Comic Sans MS" pitchFamily="66"/>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E9D40DB-0D1D-EF43-B7F7-44A273721902}"/>
              </a:ext>
            </a:extLst>
          </p:cNvPr>
          <p:cNvPicPr>
            <a:picLocks noChangeAspect="1"/>
          </p:cNvPicPr>
          <p:nvPr/>
        </p:nvPicPr>
        <p:blipFill>
          <a:blip r:embed="rId2"/>
          <a:srcRect/>
          <a:stretch>
            <a:fillRect/>
          </a:stretch>
        </p:blipFill>
        <p:spPr>
          <a:xfrm>
            <a:off x="617654" y="310342"/>
            <a:ext cx="5112565" cy="6227256"/>
          </a:xfrm>
          <a:prstGeom prst="rect">
            <a:avLst/>
          </a:prstGeom>
          <a:noFill/>
          <a:ln cap="flat">
            <a:noFill/>
          </a:ln>
        </p:spPr>
      </p:pic>
      <p:sp>
        <p:nvSpPr>
          <p:cNvPr id="3" name="Rectangle 3">
            <a:extLst>
              <a:ext uri="{FF2B5EF4-FFF2-40B4-BE49-F238E27FC236}">
                <a16:creationId xmlns:a16="http://schemas.microsoft.com/office/drawing/2014/main" id="{6946F2B2-12E9-899B-0E97-DCB755860F26}"/>
              </a:ext>
            </a:extLst>
          </p:cNvPr>
          <p:cNvSpPr/>
          <p:nvPr/>
        </p:nvSpPr>
        <p:spPr>
          <a:xfrm>
            <a:off x="785487" y="0"/>
            <a:ext cx="2628296" cy="62068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4" name="Rectangle 3">
            <a:extLst>
              <a:ext uri="{FF2B5EF4-FFF2-40B4-BE49-F238E27FC236}">
                <a16:creationId xmlns:a16="http://schemas.microsoft.com/office/drawing/2014/main" id="{4360CDB7-FD90-0459-2F4C-BB8CEF62C018}"/>
              </a:ext>
            </a:extLst>
          </p:cNvPr>
          <p:cNvSpPr/>
          <p:nvPr/>
        </p:nvSpPr>
        <p:spPr>
          <a:xfrm>
            <a:off x="6206837" y="1319140"/>
            <a:ext cx="2396834" cy="3965185"/>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70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Letter-join Air No-lead 8" panose="02000805000000020003" pitchFamily="50" charset="0"/>
              </a:rPr>
              <a:t>Sample materials are available on the education.gov.uk website. Below is an example from the 2012 Phonics Screening Test. </a:t>
            </a:r>
          </a:p>
          <a:p>
            <a:pPr marL="0" marR="0" lvl="0" indent="0" algn="l" defTabSz="914400" rtl="0" fontAlgn="auto" hangingPunct="1">
              <a:lnSpc>
                <a:spcPct val="100000"/>
              </a:lnSpc>
              <a:spcBef>
                <a:spcPts val="70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Letter-join Air No-lead 8" panose="02000805000000020003" pitchFamily="50" charset="0"/>
            </a:endParaRPr>
          </a:p>
          <a:p>
            <a:pPr marL="0" marR="0" lvl="0" indent="0" algn="l" defTabSz="914400" rtl="0" fontAlgn="auto" hangingPunct="1">
              <a:lnSpc>
                <a:spcPct val="100000"/>
              </a:lnSpc>
              <a:spcBef>
                <a:spcPts val="70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Letter-join Air No-lead 8" panose="02000805000000020003" pitchFamily="50" charset="0"/>
              </a:rPr>
              <a:t>All papers from previous years are online.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E0501-953D-5BC9-FD68-4BE4EA67338B}"/>
              </a:ext>
            </a:extLst>
          </p:cNvPr>
          <p:cNvSpPr txBox="1">
            <a:spLocks noGrp="1"/>
          </p:cNvSpPr>
          <p:nvPr>
            <p:ph type="title"/>
          </p:nvPr>
        </p:nvSpPr>
        <p:spPr>
          <a:xfrm>
            <a:off x="457200" y="476667"/>
            <a:ext cx="8229600" cy="1143000"/>
          </a:xfrm>
        </p:spPr>
        <p:txBody>
          <a:bodyPr>
            <a:normAutofit fontScale="90000"/>
          </a:bodyPr>
          <a:lstStyle/>
          <a:p>
            <a:pPr lvl="0"/>
            <a:r>
              <a:rPr lang="en-GB" sz="3600" dirty="0">
                <a:latin typeface="Letter-join Air No-lead 8" panose="02000805000000020003" pitchFamily="50" charset="0"/>
              </a:rPr>
              <a:t>What skills do children need to meet the standard of the phonics screening check? </a:t>
            </a:r>
            <a:endParaRPr lang="en-GB" sz="4000" dirty="0">
              <a:latin typeface="Letter-join Air No-lead 8" panose="02000805000000020003" pitchFamily="50" charset="0"/>
            </a:endParaRPr>
          </a:p>
        </p:txBody>
      </p:sp>
      <p:sp>
        <p:nvSpPr>
          <p:cNvPr id="3" name="Content Placeholder 2">
            <a:extLst>
              <a:ext uri="{FF2B5EF4-FFF2-40B4-BE49-F238E27FC236}">
                <a16:creationId xmlns:a16="http://schemas.microsoft.com/office/drawing/2014/main" id="{E35D888B-95DC-74D8-99C7-73F58E18C80B}"/>
              </a:ext>
            </a:extLst>
          </p:cNvPr>
          <p:cNvSpPr txBox="1">
            <a:spLocks noGrp="1"/>
          </p:cNvSpPr>
          <p:nvPr>
            <p:ph idx="1"/>
          </p:nvPr>
        </p:nvSpPr>
        <p:spPr>
          <a:xfrm>
            <a:off x="457200" y="2132856"/>
            <a:ext cx="8229600" cy="4525959"/>
          </a:xfrm>
        </p:spPr>
        <p:txBody>
          <a:bodyPr/>
          <a:lstStyle/>
          <a:p>
            <a:pPr marL="0" lvl="0" indent="0">
              <a:spcBef>
                <a:spcPts val="500"/>
              </a:spcBef>
              <a:buNone/>
            </a:pPr>
            <a:r>
              <a:rPr lang="en-GB" sz="2000" dirty="0">
                <a:latin typeface="Letter-join Air No-lead 8" panose="02000805000000020003" pitchFamily="50" charset="0"/>
              </a:rPr>
              <a:t>All children need to be able to identify sounds associated with different letters, and letter combinations, and then blend these sounds together to correctly say the word on the page. </a:t>
            </a:r>
          </a:p>
          <a:p>
            <a:pPr lvl="0">
              <a:spcBef>
                <a:spcPts val="500"/>
              </a:spcBef>
            </a:pPr>
            <a:endParaRPr lang="en-GB" sz="2000" dirty="0">
              <a:latin typeface="Letter-join Air No-lead 8" panose="02000805000000020003" pitchFamily="50" charset="0"/>
            </a:endParaRPr>
          </a:p>
          <a:p>
            <a:pPr marL="0" lvl="0" indent="0">
              <a:spcBef>
                <a:spcPts val="500"/>
              </a:spcBef>
              <a:buNone/>
            </a:pPr>
            <a:r>
              <a:rPr lang="en-GB" sz="2000" dirty="0">
                <a:latin typeface="Letter-join Air No-lead 8" panose="02000805000000020003" pitchFamily="50" charset="0"/>
              </a:rPr>
              <a:t>The same skill is needed whether the word is a real word or a non-word. The words gradually get harder through the check as the combinations of letters become more complicated. </a:t>
            </a:r>
          </a:p>
          <a:p>
            <a:pPr marL="0" lvl="0" indent="0">
              <a:spcBef>
                <a:spcPts val="500"/>
              </a:spcBef>
              <a:buNone/>
            </a:pPr>
            <a:endParaRPr lang="en-GB" sz="2000" dirty="0">
              <a:latin typeface="Letter-join Air No-lead 8" panose="02000805000000020003" pitchFamily="50" charset="0"/>
            </a:endParaRPr>
          </a:p>
          <a:p>
            <a:pPr marL="0" lvl="0" indent="0">
              <a:spcBef>
                <a:spcPts val="500"/>
              </a:spcBef>
              <a:buNone/>
            </a:pPr>
            <a:r>
              <a:rPr lang="en-GB" sz="2000" dirty="0">
                <a:latin typeface="Letter-join Air No-lead 8" panose="02000805000000020003" pitchFamily="50" charset="0"/>
              </a:rPr>
              <a:t>Children will also need to recognise ‘alternative’ sounds in real words, such as ‘y’ in the word happy having the pronunciation ‘e’.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A4A6623E-8EA9-119C-6BA6-7561722003B9}"/>
              </a:ext>
            </a:extLst>
          </p:cNvPr>
          <p:cNvSpPr txBox="1">
            <a:spLocks noGrp="1"/>
          </p:cNvSpPr>
          <p:nvPr>
            <p:ph type="title"/>
          </p:nvPr>
        </p:nvSpPr>
        <p:spPr/>
        <p:txBody>
          <a:bodyPr/>
          <a:lstStyle/>
          <a:p>
            <a:pPr lvl="0"/>
            <a:r>
              <a:rPr lang="en-GB" sz="4000" dirty="0">
                <a:latin typeface="Letter-join Air No-lead 8" panose="02000805000000020003" pitchFamily="50" charset="0"/>
              </a:rPr>
              <a:t>What happens with the scores?</a:t>
            </a:r>
          </a:p>
        </p:txBody>
      </p:sp>
      <p:sp>
        <p:nvSpPr>
          <p:cNvPr id="3" name="Content Placeholder 4">
            <a:extLst>
              <a:ext uri="{FF2B5EF4-FFF2-40B4-BE49-F238E27FC236}">
                <a16:creationId xmlns:a16="http://schemas.microsoft.com/office/drawing/2014/main" id="{05BFE244-8C3D-0E9F-3638-59668A167A96}"/>
              </a:ext>
            </a:extLst>
          </p:cNvPr>
          <p:cNvSpPr txBox="1">
            <a:spLocks noGrp="1"/>
          </p:cNvSpPr>
          <p:nvPr>
            <p:ph idx="1"/>
          </p:nvPr>
        </p:nvSpPr>
        <p:spPr/>
        <p:txBody>
          <a:bodyPr>
            <a:normAutofit fontScale="85000" lnSpcReduction="20000"/>
          </a:bodyPr>
          <a:lstStyle/>
          <a:p>
            <a:pPr marL="0" lvl="0" indent="0">
              <a:lnSpc>
                <a:spcPct val="80000"/>
              </a:lnSpc>
              <a:spcBef>
                <a:spcPts val="600"/>
              </a:spcBef>
              <a:buNone/>
            </a:pPr>
            <a:r>
              <a:rPr lang="en-GB" sz="2500" dirty="0">
                <a:latin typeface="Letter-join Air No-lead 8" panose="02000805000000020003" pitchFamily="50" charset="0"/>
              </a:rPr>
              <a:t>After the check has taken place in June, schools will be given the ‘pass’ mark. The pass mark is determined after the scores have been submitted and we can then see whether a child a has passed or not.  Those children who do not pass this year in Year 1 will have the opportunity again in year 2.</a:t>
            </a:r>
          </a:p>
          <a:p>
            <a:pPr marL="0" lvl="0" indent="0">
              <a:lnSpc>
                <a:spcPct val="80000"/>
              </a:lnSpc>
              <a:spcBef>
                <a:spcPts val="600"/>
              </a:spcBef>
              <a:buNone/>
            </a:pPr>
            <a:endParaRPr lang="en-GB" sz="2500" dirty="0">
              <a:latin typeface="Letter-join Air No-lead 8" panose="02000805000000020003" pitchFamily="50" charset="0"/>
            </a:endParaRPr>
          </a:p>
          <a:p>
            <a:pPr marL="0" lvl="0" indent="0">
              <a:lnSpc>
                <a:spcPct val="80000"/>
              </a:lnSpc>
              <a:spcBef>
                <a:spcPts val="600"/>
              </a:spcBef>
              <a:buNone/>
            </a:pPr>
            <a:r>
              <a:rPr lang="en-GB" sz="2500" dirty="0">
                <a:latin typeface="Letter-join Air No-lead 8" panose="02000805000000020003" pitchFamily="50" charset="0"/>
              </a:rPr>
              <a:t>Schools do not publish data but they inform parents of their child’s score.</a:t>
            </a:r>
          </a:p>
          <a:p>
            <a:pPr marL="0" lvl="0" indent="0">
              <a:lnSpc>
                <a:spcPct val="80000"/>
              </a:lnSpc>
              <a:spcBef>
                <a:spcPts val="600"/>
              </a:spcBef>
              <a:buNone/>
            </a:pPr>
            <a:endParaRPr lang="en-GB" sz="2500" dirty="0">
              <a:latin typeface="Letter-join Air No-lead 8" panose="02000805000000020003" pitchFamily="50" charset="0"/>
            </a:endParaRPr>
          </a:p>
          <a:p>
            <a:pPr marL="0" lvl="0" indent="0">
              <a:lnSpc>
                <a:spcPct val="80000"/>
              </a:lnSpc>
              <a:spcBef>
                <a:spcPts val="600"/>
              </a:spcBef>
              <a:buNone/>
            </a:pPr>
            <a:r>
              <a:rPr lang="en-GB" sz="2500" dirty="0">
                <a:latin typeface="Letter-join Air No-lead 8" panose="02000805000000020003" pitchFamily="50" charset="0"/>
              </a:rPr>
              <a:t>Schools use the information to find ways to support the children who do not reach the score and the result will provide teachers with information to help develop the child’s skills in phonics.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73A2C-23AC-205E-9DFA-9E7B4324D0E3}"/>
              </a:ext>
            </a:extLst>
          </p:cNvPr>
          <p:cNvSpPr txBox="1">
            <a:spLocks noGrp="1"/>
          </p:cNvSpPr>
          <p:nvPr>
            <p:ph type="title"/>
          </p:nvPr>
        </p:nvSpPr>
        <p:spPr/>
        <p:txBody>
          <a:bodyPr/>
          <a:lstStyle/>
          <a:p>
            <a:pPr lvl="0"/>
            <a:r>
              <a:rPr lang="en-GB" b="1" dirty="0">
                <a:latin typeface="Letter-join Air No-lead 8" panose="02000805000000020003" pitchFamily="50" charset="0"/>
              </a:rPr>
              <a:t>Is it stressful?</a:t>
            </a:r>
          </a:p>
        </p:txBody>
      </p:sp>
      <p:sp>
        <p:nvSpPr>
          <p:cNvPr id="3" name="Content Placeholder 2">
            <a:extLst>
              <a:ext uri="{FF2B5EF4-FFF2-40B4-BE49-F238E27FC236}">
                <a16:creationId xmlns:a16="http://schemas.microsoft.com/office/drawing/2014/main" id="{1785E110-7B42-AB00-7FA4-B0BB6CDC03F8}"/>
              </a:ext>
            </a:extLst>
          </p:cNvPr>
          <p:cNvSpPr txBox="1">
            <a:spLocks noGrp="1"/>
          </p:cNvSpPr>
          <p:nvPr>
            <p:ph idx="1"/>
          </p:nvPr>
        </p:nvSpPr>
        <p:spPr/>
        <p:txBody>
          <a:bodyPr/>
          <a:lstStyle/>
          <a:p>
            <a:pPr marL="0" lvl="0" indent="0">
              <a:spcBef>
                <a:spcPts val="700"/>
              </a:spcBef>
              <a:buNone/>
            </a:pPr>
            <a:r>
              <a:rPr lang="en-GB" sz="2800" dirty="0">
                <a:latin typeface="Letter-join Air No-lead 8" panose="02000805000000020003" pitchFamily="50" charset="0"/>
              </a:rPr>
              <a:t>The assessment is age-appropriate, with children sitting with a teacher who they know. Reading one-to-one with a teacher is a familiar activity for Key Stage 1 children. It should be an enjoyable activity for children and takes no more than a few minutes.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A57F1-8CF9-9545-4D9C-CBC67268F620}"/>
              </a:ext>
            </a:extLst>
          </p:cNvPr>
          <p:cNvSpPr txBox="1">
            <a:spLocks noGrp="1"/>
          </p:cNvSpPr>
          <p:nvPr>
            <p:ph type="title"/>
          </p:nvPr>
        </p:nvSpPr>
        <p:spPr/>
        <p:txBody>
          <a:bodyPr/>
          <a:lstStyle/>
          <a:p>
            <a:pPr lvl="0"/>
            <a:r>
              <a:rPr lang="en-GB" b="1" dirty="0">
                <a:latin typeface="Letter-join Air No-lead 8" panose="02000805000000020003" pitchFamily="50" charset="0"/>
              </a:rPr>
              <a:t>How do we teach phonics?</a:t>
            </a:r>
          </a:p>
        </p:txBody>
      </p:sp>
      <p:sp>
        <p:nvSpPr>
          <p:cNvPr id="3" name="Content Placeholder 2">
            <a:extLst>
              <a:ext uri="{FF2B5EF4-FFF2-40B4-BE49-F238E27FC236}">
                <a16:creationId xmlns:a16="http://schemas.microsoft.com/office/drawing/2014/main" id="{B7C27D8F-6EFD-F407-9B77-2D21A3C7A226}"/>
              </a:ext>
            </a:extLst>
          </p:cNvPr>
          <p:cNvSpPr txBox="1">
            <a:spLocks noGrp="1"/>
          </p:cNvSpPr>
          <p:nvPr>
            <p:ph idx="1"/>
          </p:nvPr>
        </p:nvSpPr>
        <p:spPr/>
        <p:txBody>
          <a:bodyPr>
            <a:normAutofit fontScale="92500" lnSpcReduction="20000"/>
          </a:bodyPr>
          <a:lstStyle/>
          <a:p>
            <a:pPr lvl="0">
              <a:spcBef>
                <a:spcPts val="700"/>
              </a:spcBef>
            </a:pPr>
            <a:r>
              <a:rPr lang="en-GB" sz="2800" dirty="0">
                <a:latin typeface="Letter-join Air No-lead 8" panose="02000805000000020003" pitchFamily="50" charset="0"/>
              </a:rPr>
              <a:t>We use the Read, Write Inc scheme of phonics teaching.</a:t>
            </a:r>
          </a:p>
          <a:p>
            <a:pPr lvl="0">
              <a:spcBef>
                <a:spcPts val="700"/>
              </a:spcBef>
            </a:pPr>
            <a:endParaRPr lang="en-GB" sz="2800" dirty="0">
              <a:latin typeface="Letter-join Air No-lead 8" panose="02000805000000020003" pitchFamily="50" charset="0"/>
            </a:endParaRPr>
          </a:p>
          <a:p>
            <a:pPr lvl="0">
              <a:spcBef>
                <a:spcPts val="700"/>
              </a:spcBef>
            </a:pPr>
            <a:r>
              <a:rPr lang="en-GB" sz="2800" dirty="0">
                <a:latin typeface="Letter-join Air No-lead 8" panose="02000805000000020003" pitchFamily="50" charset="0"/>
              </a:rPr>
              <a:t>Some children receive 1 to 1 tutoring to provide additional support.</a:t>
            </a:r>
          </a:p>
          <a:p>
            <a:pPr marL="0" lvl="0" indent="0">
              <a:spcBef>
                <a:spcPts val="700"/>
              </a:spcBef>
              <a:buNone/>
            </a:pPr>
            <a:endParaRPr lang="en-GB" sz="2800" dirty="0">
              <a:latin typeface="Letter-join Air No-lead 8" panose="02000805000000020003" pitchFamily="50" charset="0"/>
            </a:endParaRPr>
          </a:p>
          <a:p>
            <a:pPr lvl="0">
              <a:spcBef>
                <a:spcPts val="700"/>
              </a:spcBef>
            </a:pPr>
            <a:r>
              <a:rPr lang="en-GB" sz="2800" dirty="0">
                <a:latin typeface="Letter-join Air No-lead 8" panose="02000805000000020003" pitchFamily="50" charset="0"/>
              </a:rPr>
              <a:t>We provide some pupils with additional resources to fast track their learning at home.</a:t>
            </a:r>
          </a:p>
          <a:p>
            <a:pPr lvl="0">
              <a:spcBef>
                <a:spcPts val="700"/>
              </a:spcBef>
            </a:pPr>
            <a:endParaRPr lang="en-GB" sz="2800" dirty="0">
              <a:latin typeface="Comic Sans MS" pitchFamily="66"/>
            </a:endParaRPr>
          </a:p>
          <a:p>
            <a:pPr marL="0" lvl="0" indent="0">
              <a:spcBef>
                <a:spcPts val="700"/>
              </a:spcBef>
              <a:buNone/>
            </a:pPr>
            <a:endParaRPr lang="en-GB" sz="2800" dirty="0">
              <a:latin typeface="Comic Sans MS" pitchFamily="66"/>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E3DEF-F5DB-47E6-F31F-4FAE3FF3F472}"/>
              </a:ext>
            </a:extLst>
          </p:cNvPr>
          <p:cNvSpPr txBox="1">
            <a:spLocks noGrp="1"/>
          </p:cNvSpPr>
          <p:nvPr>
            <p:ph type="title"/>
          </p:nvPr>
        </p:nvSpPr>
        <p:spPr>
          <a:xfrm>
            <a:off x="346953" y="162127"/>
            <a:ext cx="6347713" cy="1320800"/>
          </a:xfrm>
        </p:spPr>
        <p:txBody>
          <a:bodyPr/>
          <a:lstStyle/>
          <a:p>
            <a:pPr lvl="0"/>
            <a:r>
              <a:rPr lang="en-GB" sz="4000" b="1" u="sng" dirty="0">
                <a:latin typeface="Letter-join Air No-lead 8" panose="02000805000000020003" pitchFamily="50" charset="0"/>
              </a:rPr>
              <a:t>How can I help at home?</a:t>
            </a:r>
          </a:p>
        </p:txBody>
      </p:sp>
      <p:pic>
        <p:nvPicPr>
          <p:cNvPr id="3" name="Picture 2">
            <a:extLst>
              <a:ext uri="{FF2B5EF4-FFF2-40B4-BE49-F238E27FC236}">
                <a16:creationId xmlns:a16="http://schemas.microsoft.com/office/drawing/2014/main" id="{B0A5EE96-BEB5-6C45-C22D-5BDEE4051540}"/>
              </a:ext>
            </a:extLst>
          </p:cNvPr>
          <p:cNvPicPr>
            <a:picLocks noChangeAspect="1"/>
          </p:cNvPicPr>
          <p:nvPr/>
        </p:nvPicPr>
        <p:blipFill>
          <a:blip r:embed="rId2"/>
          <a:srcRect/>
          <a:stretch>
            <a:fillRect/>
          </a:stretch>
        </p:blipFill>
        <p:spPr>
          <a:xfrm>
            <a:off x="467541" y="1556793"/>
            <a:ext cx="8208916" cy="4922078"/>
          </a:xfrm>
          <a:prstGeom prst="rect">
            <a:avLst/>
          </a:prstGeom>
          <a:noFill/>
          <a:ln cap="flat">
            <a:noFill/>
          </a:ln>
        </p:spPr>
      </p:pic>
      <p:sp>
        <p:nvSpPr>
          <p:cNvPr id="4" name="Rectangle 3">
            <a:extLst>
              <a:ext uri="{FF2B5EF4-FFF2-40B4-BE49-F238E27FC236}">
                <a16:creationId xmlns:a16="http://schemas.microsoft.com/office/drawing/2014/main" id="{FD987769-555C-D5F1-EB53-E66122C53A7D}"/>
              </a:ext>
            </a:extLst>
          </p:cNvPr>
          <p:cNvSpPr/>
          <p:nvPr/>
        </p:nvSpPr>
        <p:spPr>
          <a:xfrm>
            <a:off x="467541" y="1556793"/>
            <a:ext cx="8208916" cy="504053"/>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omic Sans MS" pitchFamily="66"/>
              </a:rPr>
              <a:t>Practice a mix of real and ‘alien words’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C4CA2-8A02-AADF-3C11-3D40FBA71631}"/>
              </a:ext>
            </a:extLst>
          </p:cNvPr>
          <p:cNvSpPr txBox="1">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B1E7122-D170-A37B-95AD-2A42E869C704}"/>
              </a:ext>
            </a:extLst>
          </p:cNvPr>
          <p:cNvSpPr txBox="1">
            <a:spLocks noGrp="1"/>
          </p:cNvSpPr>
          <p:nvPr>
            <p:ph idx="1"/>
          </p:nvPr>
        </p:nvSpPr>
        <p:spPr/>
        <p:txBody>
          <a:bodyPr/>
          <a:lstStyle/>
          <a:p>
            <a:endParaRPr lang="en-US" dirty="0"/>
          </a:p>
        </p:txBody>
      </p:sp>
      <p:pic>
        <p:nvPicPr>
          <p:cNvPr id="4" name="Picture 2">
            <a:extLst>
              <a:ext uri="{FF2B5EF4-FFF2-40B4-BE49-F238E27FC236}">
                <a16:creationId xmlns:a16="http://schemas.microsoft.com/office/drawing/2014/main" id="{F92481F6-E045-0852-A29D-20528525A45F}"/>
              </a:ext>
            </a:extLst>
          </p:cNvPr>
          <p:cNvPicPr>
            <a:picLocks noChangeAspect="1"/>
          </p:cNvPicPr>
          <p:nvPr/>
        </p:nvPicPr>
        <p:blipFill>
          <a:blip r:embed="rId2"/>
          <a:srcRect/>
          <a:stretch>
            <a:fillRect/>
          </a:stretch>
        </p:blipFill>
        <p:spPr>
          <a:xfrm>
            <a:off x="179515" y="315100"/>
            <a:ext cx="7718392" cy="5599317"/>
          </a:xfrm>
          <a:prstGeom prst="rect">
            <a:avLst/>
          </a:prstGeom>
          <a:noFill/>
          <a:ln cap="flat">
            <a:noFill/>
          </a:ln>
        </p:spPr>
      </p:pic>
      <p:sp>
        <p:nvSpPr>
          <p:cNvPr id="5" name="Rectangle 3">
            <a:extLst>
              <a:ext uri="{FF2B5EF4-FFF2-40B4-BE49-F238E27FC236}">
                <a16:creationId xmlns:a16="http://schemas.microsoft.com/office/drawing/2014/main" id="{4575AD62-5093-6EAB-FCB1-74FD08AEF5CA}"/>
              </a:ext>
            </a:extLst>
          </p:cNvPr>
          <p:cNvSpPr/>
          <p:nvPr/>
        </p:nvSpPr>
        <p:spPr>
          <a:xfrm>
            <a:off x="179515" y="188640"/>
            <a:ext cx="8136907" cy="72008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XCCW Joined 15a" pitchFamily="66"/>
              </a:rPr>
              <a:t>    </a:t>
            </a:r>
            <a:r>
              <a:rPr lang="en-GB" sz="3200" b="1" i="0" u="sng" strike="noStrike" kern="1200" cap="none" spc="0" baseline="0">
                <a:solidFill>
                  <a:srgbClr val="000000"/>
                </a:solidFill>
                <a:uFillTx/>
                <a:latin typeface="Comic Sans MS" pitchFamily="66"/>
              </a:rPr>
              <a:t>Examples of alien words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298ACE9-1D8D-DA2D-CB9F-0D3C133A74F8}"/>
              </a:ext>
            </a:extLst>
          </p:cNvPr>
          <p:cNvSpPr txBox="1">
            <a:spLocks noGrp="1"/>
          </p:cNvSpPr>
          <p:nvPr>
            <p:ph idx="1"/>
          </p:nvPr>
        </p:nvSpPr>
        <p:spPr/>
        <p:txBody>
          <a:bodyPr/>
          <a:lstStyle/>
          <a:p>
            <a:endParaRPr lang="en-US"/>
          </a:p>
        </p:txBody>
      </p:sp>
      <p:pic>
        <p:nvPicPr>
          <p:cNvPr id="3" name="Picture 2">
            <a:extLst>
              <a:ext uri="{FF2B5EF4-FFF2-40B4-BE49-F238E27FC236}">
                <a16:creationId xmlns:a16="http://schemas.microsoft.com/office/drawing/2014/main" id="{390740E5-6BF2-BA1D-36F5-416DB945DA2D}"/>
              </a:ext>
            </a:extLst>
          </p:cNvPr>
          <p:cNvPicPr>
            <a:picLocks noChangeAspect="1"/>
          </p:cNvPicPr>
          <p:nvPr/>
        </p:nvPicPr>
        <p:blipFill>
          <a:blip r:embed="rId2"/>
          <a:srcRect/>
          <a:stretch>
            <a:fillRect/>
          </a:stretch>
        </p:blipFill>
        <p:spPr>
          <a:xfrm>
            <a:off x="251514" y="374218"/>
            <a:ext cx="8640961" cy="620241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546D133B-A24F-596B-6F1E-CCCB86B08475}"/>
              </a:ext>
            </a:extLst>
          </p:cNvPr>
          <p:cNvPicPr>
            <a:picLocks noChangeAspect="1"/>
          </p:cNvPicPr>
          <p:nvPr/>
        </p:nvPicPr>
        <p:blipFill>
          <a:blip r:embed="rId2"/>
          <a:srcRect t="10526" b="9825"/>
          <a:stretch>
            <a:fillRect/>
          </a:stretch>
        </p:blipFill>
        <p:spPr>
          <a:xfrm>
            <a:off x="2049171" y="3438109"/>
            <a:ext cx="5373034" cy="2524722"/>
          </a:xfrm>
          <a:prstGeom prst="rect">
            <a:avLst/>
          </a:prstGeom>
          <a:noFill/>
          <a:ln cap="flat">
            <a:noFill/>
          </a:ln>
        </p:spPr>
      </p:pic>
      <p:pic>
        <p:nvPicPr>
          <p:cNvPr id="2" name="Picture 3">
            <a:extLst>
              <a:ext uri="{FF2B5EF4-FFF2-40B4-BE49-F238E27FC236}">
                <a16:creationId xmlns:a16="http://schemas.microsoft.com/office/drawing/2014/main" id="{2135CE14-43EB-2BB8-C595-541BFBB7FCA3}"/>
              </a:ext>
            </a:extLst>
          </p:cNvPr>
          <p:cNvPicPr>
            <a:picLocks noChangeAspect="1"/>
          </p:cNvPicPr>
          <p:nvPr/>
        </p:nvPicPr>
        <p:blipFill>
          <a:blip r:embed="rId3"/>
          <a:srcRect t="8985"/>
          <a:stretch>
            <a:fillRect/>
          </a:stretch>
        </p:blipFill>
        <p:spPr>
          <a:xfrm>
            <a:off x="503093" y="96981"/>
            <a:ext cx="6393818" cy="3501479"/>
          </a:xfrm>
          <a:prstGeom prst="rect">
            <a:avLst/>
          </a:prstGeom>
          <a:noFill/>
          <a:ln cap="flat">
            <a:noFill/>
          </a:ln>
        </p:spPr>
      </p:pic>
      <p:pic>
        <p:nvPicPr>
          <p:cNvPr id="4" name="Picture 5">
            <a:extLst>
              <a:ext uri="{FF2B5EF4-FFF2-40B4-BE49-F238E27FC236}">
                <a16:creationId xmlns:a16="http://schemas.microsoft.com/office/drawing/2014/main" id="{FF4DCB51-DA29-8E71-4703-26C19FCC5E50}"/>
              </a:ext>
            </a:extLst>
          </p:cNvPr>
          <p:cNvPicPr>
            <a:picLocks noChangeAspect="1"/>
          </p:cNvPicPr>
          <p:nvPr/>
        </p:nvPicPr>
        <p:blipFill>
          <a:blip r:embed="rId4"/>
          <a:srcRect l="3571" r="6576"/>
          <a:stretch>
            <a:fillRect/>
          </a:stretch>
        </p:blipFill>
        <p:spPr>
          <a:xfrm>
            <a:off x="356837" y="3006111"/>
            <a:ext cx="1838590" cy="2152455"/>
          </a:xfrm>
          <a:prstGeom prst="rect">
            <a:avLst/>
          </a:prstGeom>
          <a:noFill/>
          <a:ln cap="flat">
            <a:noFill/>
          </a:ln>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293</TotalTime>
  <Words>744</Words>
  <Application>Microsoft Office PowerPoint</Application>
  <PresentationFormat>On-screen Show (4:3)</PresentationFormat>
  <Paragraphs>55</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Comic Sans MS</vt:lpstr>
      <vt:lpstr>Letter-join Air No-lead 8</vt:lpstr>
      <vt:lpstr>Trebuchet MS</vt:lpstr>
      <vt:lpstr>Wingdings 3</vt:lpstr>
      <vt:lpstr>XCCW Joined 15a</vt:lpstr>
      <vt:lpstr>Facet</vt:lpstr>
      <vt:lpstr>PowerPoint Presentation</vt:lpstr>
      <vt:lpstr>What is the phonics screening check?</vt:lpstr>
      <vt:lpstr>Who is it for? </vt:lpstr>
      <vt:lpstr>When does the Phonics Check happen?</vt:lpstr>
      <vt:lpstr>How is the check structured? </vt:lpstr>
      <vt:lpstr>PowerPoint Presentation</vt:lpstr>
      <vt:lpstr>What skills do children need to meet the standard of the phonics screening check? </vt:lpstr>
      <vt:lpstr>What happens with the scores?</vt:lpstr>
      <vt:lpstr>Is it stressful?</vt:lpstr>
      <vt:lpstr>How do we teach phonics?</vt:lpstr>
      <vt:lpstr>How can I help at home?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Peat</dc:creator>
  <cp:lastModifiedBy>Michelle Askew - Leigh</cp:lastModifiedBy>
  <cp:revision>11</cp:revision>
  <cp:lastPrinted>2018-10-15T15:12:44Z</cp:lastPrinted>
  <dcterms:created xsi:type="dcterms:W3CDTF">2018-05-14T15:21:44Z</dcterms:created>
  <dcterms:modified xsi:type="dcterms:W3CDTF">2023-02-10T15:43:52Z</dcterms:modified>
</cp:coreProperties>
</file>