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6"/>
  </p:notesMasterIdLst>
  <p:sldIdLst>
    <p:sldId id="257" r:id="rId5"/>
    <p:sldId id="258" r:id="rId6"/>
    <p:sldId id="259" r:id="rId7"/>
    <p:sldId id="265" r:id="rId8"/>
    <p:sldId id="268" r:id="rId9"/>
    <p:sldId id="278" r:id="rId10"/>
    <p:sldId id="277" r:id="rId11"/>
    <p:sldId id="273" r:id="rId12"/>
    <p:sldId id="279" r:id="rId13"/>
    <p:sldId id="280" r:id="rId14"/>
    <p:sldId id="281" r:id="rId15"/>
  </p:sldIdLst>
  <p:sldSz cx="9144000" cy="6858000" type="screen4x3"/>
  <p:notesSz cx="6797675" cy="98679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08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243" autoAdjust="0"/>
    <p:restoredTop sz="82079" autoAdjust="0"/>
  </p:normalViewPr>
  <p:slideViewPr>
    <p:cSldViewPr>
      <p:cViewPr varScale="1">
        <p:scale>
          <a:sx n="68" d="100"/>
          <a:sy n="68" d="100"/>
        </p:scale>
        <p:origin x="1531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2892" y="-102"/>
      </p:cViewPr>
      <p:guideLst>
        <p:guide orient="horz" pos="3108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39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339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118594-2461-4CC5-B0D8-6D5B0C9A1B76}" type="datetimeFigureOut">
              <a:rPr lang="en-US" smtClean="0"/>
              <a:pPr/>
              <a:t>2/10/2023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31863" y="739775"/>
            <a:ext cx="4933950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687253"/>
            <a:ext cx="5438140" cy="44405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2792"/>
            <a:ext cx="2945659" cy="49339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372792"/>
            <a:ext cx="2945659" cy="49339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F575D3-ABA2-45E8-A804-D55F88325BB7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575D3-ABA2-45E8-A804-D55F88325BB7}" type="slidenum">
              <a:rPr lang="en-GB" smtClean="0"/>
              <a:pPr/>
              <a:t>1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575D3-ABA2-45E8-A804-D55F88325BB7}" type="slidenum">
              <a:rPr lang="en-GB" smtClean="0"/>
              <a:pPr/>
              <a:t>2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575D3-ABA2-45E8-A804-D55F88325BB7}" type="slidenum">
              <a:rPr lang="en-GB" smtClean="0"/>
              <a:pPr/>
              <a:t>3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575D3-ABA2-45E8-A804-D55F88325BB7}" type="slidenum">
              <a:rPr lang="en-GB" smtClean="0"/>
              <a:pPr/>
              <a:t>4</a:t>
            </a:fld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575D3-ABA2-45E8-A804-D55F88325BB7}" type="slidenum">
              <a:rPr lang="en-GB" smtClean="0"/>
              <a:pPr/>
              <a:t>5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235A8-C45A-478F-8B61-5820CEB4CD69}" type="datetimeFigureOut">
              <a:rPr lang="en-US" smtClean="0"/>
              <a:pPr/>
              <a:t>2/10/2023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004B9-20C9-4278-96C2-E3876BC2E47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82303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235A8-C45A-478F-8B61-5820CEB4CD69}" type="datetimeFigureOut">
              <a:rPr lang="en-US" smtClean="0"/>
              <a:pPr/>
              <a:t>2/10/2023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004B9-20C9-4278-96C2-E3876BC2E47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02438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235A8-C45A-478F-8B61-5820CEB4CD69}" type="datetimeFigureOut">
              <a:rPr lang="en-US" smtClean="0"/>
              <a:pPr/>
              <a:t>2/10/2023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004B9-20C9-4278-96C2-E3876BC2E47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93089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235A8-C45A-478F-8B61-5820CEB4CD69}" type="datetimeFigureOut">
              <a:rPr lang="en-US" smtClean="0"/>
              <a:pPr/>
              <a:t>2/10/2023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004B9-20C9-4278-96C2-E3876BC2E47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74762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235A8-C45A-478F-8B61-5820CEB4CD69}" type="datetimeFigureOut">
              <a:rPr lang="en-US" smtClean="0"/>
              <a:pPr/>
              <a:t>2/10/2023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004B9-20C9-4278-96C2-E3876BC2E47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61135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235A8-C45A-478F-8B61-5820CEB4CD69}" type="datetimeFigureOut">
              <a:rPr lang="en-US" smtClean="0"/>
              <a:pPr/>
              <a:t>2/10/2023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004B9-20C9-4278-96C2-E3876BC2E47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38312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235A8-C45A-478F-8B61-5820CEB4CD69}" type="datetimeFigureOut">
              <a:rPr lang="en-US" smtClean="0"/>
              <a:pPr/>
              <a:t>2/10/2023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004B9-20C9-4278-96C2-E3876BC2E47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76985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235A8-C45A-478F-8B61-5820CEB4CD69}" type="datetimeFigureOut">
              <a:rPr lang="en-US" smtClean="0"/>
              <a:pPr/>
              <a:t>2/10/2023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004B9-20C9-4278-96C2-E3876BC2E47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00289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235A8-C45A-478F-8B61-5820CEB4CD69}" type="datetimeFigureOut">
              <a:rPr lang="en-US" smtClean="0"/>
              <a:pPr/>
              <a:t>2/10/2023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004B9-20C9-4278-96C2-E3876BC2E47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87243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235A8-C45A-478F-8B61-5820CEB4CD69}" type="datetimeFigureOut">
              <a:rPr lang="en-US" smtClean="0"/>
              <a:pPr/>
              <a:t>2/10/2023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004B9-20C9-4278-96C2-E3876BC2E47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47262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235A8-C45A-478F-8B61-5820CEB4CD69}" type="datetimeFigureOut">
              <a:rPr lang="en-US" smtClean="0"/>
              <a:pPr/>
              <a:t>2/10/2023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004B9-20C9-4278-96C2-E3876BC2E47D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269938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235A8-C45A-478F-8B61-5820CEB4CD69}" type="datetimeFigureOut">
              <a:rPr lang="en-US" smtClean="0"/>
              <a:pPr/>
              <a:t>2/10/2023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004B9-20C9-4278-96C2-E3876BC2E47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75558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235A8-C45A-478F-8B61-5820CEB4CD69}" type="datetimeFigureOut">
              <a:rPr lang="en-US" smtClean="0"/>
              <a:pPr/>
              <a:t>2/10/2023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004B9-20C9-4278-96C2-E3876BC2E47D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247837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235A8-C45A-478F-8B61-5820CEB4CD69}" type="datetimeFigureOut">
              <a:rPr lang="en-US" smtClean="0"/>
              <a:pPr/>
              <a:t>2/10/2023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004B9-20C9-4278-96C2-E3876BC2E47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89208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235A8-C45A-478F-8B61-5820CEB4CD69}" type="datetimeFigureOut">
              <a:rPr lang="en-US" smtClean="0"/>
              <a:pPr/>
              <a:t>2/10/2023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004B9-20C9-4278-96C2-E3876BC2E47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6343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235A8-C45A-478F-8B61-5820CEB4CD69}" type="datetimeFigureOut">
              <a:rPr lang="en-US" smtClean="0"/>
              <a:pPr/>
              <a:t>2/10/2023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8004B9-20C9-4278-96C2-E3876BC2E47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95421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B235A8-C45A-478F-8B61-5820CEB4CD69}" type="datetimeFigureOut">
              <a:rPr lang="en-US" smtClean="0"/>
              <a:pPr/>
              <a:t>2/10/2023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7B8004B9-20C9-4278-96C2-E3876BC2E47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42128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hyperlink" Target="https://pixabay.com/en/cartoon-frog-funny-amphibian-toad-2479796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pixabay.com/en/cartoon-frog-funny-amphibian-toad-2479796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pixabay.com/en/cartoon-frog-funny-amphibian-toad-2479796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heschoolrun.com/what-is-decoding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pixabay.com/en/cartoon-frog-funny-amphibian-toad-2479796/" TargetMode="Externa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pixabay.com/en/cartoon-frog-funny-amphibian-toad-2479796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cartoon-frog-funny-amphibian-toad-2479796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cartoon-frog-funny-amphibian-toad-2479796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dEzfpod5w_Q" TargetMode="External"/><Relationship Id="rId2" Type="http://schemas.openxmlformats.org/officeDocument/2006/relationships/hyperlink" Target="https://www.youtube.com/watch?v=W3HRX2ywbog" TargetMode="External"/><Relationship Id="rId1" Type="http://schemas.openxmlformats.org/officeDocument/2006/relationships/slideLayout" Target="../slideLayouts/slideLayout6.xml"/><Relationship Id="rId5" Type="http://schemas.openxmlformats.org/officeDocument/2006/relationships/hyperlink" Target="https://pixabay.com/en/cartoon-frog-funny-amphibian-toad-2479796/" TargetMode="External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eigh.covmat.org/phonics/" TargetMode="External"/><Relationship Id="rId2" Type="http://schemas.openxmlformats.org/officeDocument/2006/relationships/hyperlink" Target="https://home.oxfordowl.co.uk/reading/reading-schemes-oxford-levels/read-write-inc-phonics-guide/" TargetMode="Externa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28460BD8-AE3F-4AC9-9D0B-717052AA5D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9144001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54420CFE-F482-466E-9E1E-C78513C0B8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5331032B-BD21-4BDA-920C-12E3580525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23">
              <a:extLst>
                <a:ext uri="{FF2B5EF4-FFF2-40B4-BE49-F238E27FC236}">
                  <a16:creationId xmlns:a16="http://schemas.microsoft.com/office/drawing/2014/main" id="{E7514DA3-59E7-409E-8A3B-AD097F6E56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Rectangle 25">
              <a:extLst>
                <a:ext uri="{FF2B5EF4-FFF2-40B4-BE49-F238E27FC236}">
                  <a16:creationId xmlns:a16="http://schemas.microsoft.com/office/drawing/2014/main" id="{57B9A2A6-3BE4-4599-9364-F71C5BFD61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4FD744C6-4ED8-4BC9-BF68-6BDF701C5D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7">
              <a:extLst>
                <a:ext uri="{FF2B5EF4-FFF2-40B4-BE49-F238E27FC236}">
                  <a16:creationId xmlns:a16="http://schemas.microsoft.com/office/drawing/2014/main" id="{092C5BAD-C911-4F8F-A1C5-470268BE66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8">
              <a:extLst>
                <a:ext uri="{FF2B5EF4-FFF2-40B4-BE49-F238E27FC236}">
                  <a16:creationId xmlns:a16="http://schemas.microsoft.com/office/drawing/2014/main" id="{B133D0C8-4EC4-424F-8E70-0482D5B1B6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9">
              <a:extLst>
                <a:ext uri="{FF2B5EF4-FFF2-40B4-BE49-F238E27FC236}">
                  <a16:creationId xmlns:a16="http://schemas.microsoft.com/office/drawing/2014/main" id="{7B1532A0-F4B3-4DE8-B18F-740CAAD25A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8EFDD162-BBBA-4062-8BBF-53DBA10913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DCFC9E65-3E19-4483-B952-25D29683CA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2783C067-F8BF-4755-B516-8A0CD74CF6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6646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Isosceles Triangle 23">
            <a:extLst>
              <a:ext uri="{FF2B5EF4-FFF2-40B4-BE49-F238E27FC236}">
                <a16:creationId xmlns:a16="http://schemas.microsoft.com/office/drawing/2014/main" id="{2ED796EC-E7FF-46DB-B912-FB08BF12AA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631947" cy="5666154"/>
          </a:xfrm>
          <a:prstGeom prst="triangle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549A2DAB-B431-487D-95AD-BB0FECB49E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03900" y="3818467"/>
            <a:ext cx="3337719" cy="3039533"/>
          </a:xfrm>
          <a:prstGeom prst="triangle">
            <a:avLst>
              <a:gd name="adj" fmla="val 100000"/>
            </a:avLst>
          </a:prstGeom>
          <a:solidFill>
            <a:schemeClr val="accent1">
              <a:alpha val="88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0819F787-32B4-46A8-BC57-C6571BCEE2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19230" y="0"/>
            <a:ext cx="1324770" cy="6858000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C5ECDEE1-7093-418F-9CF5-24EEB115C1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600950" y="0"/>
            <a:ext cx="1295400" cy="6858000"/>
          </a:xfrm>
          <a:prstGeom prst="line">
            <a:avLst/>
          </a:prstGeom>
          <a:ln w="15875" cap="sq">
            <a:solidFill>
              <a:schemeClr val="accent2"/>
            </a:solidFill>
            <a:bevel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045062AF-EB11-4651-BC4A-4DA21768DE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568950" y="3681413"/>
            <a:ext cx="3572668" cy="3176587"/>
          </a:xfrm>
          <a:prstGeom prst="line">
            <a:avLst/>
          </a:prstGeom>
          <a:ln w="15875">
            <a:solidFill>
              <a:schemeClr val="accent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1505873" y="260648"/>
            <a:ext cx="5825202" cy="581653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algn="ctr">
              <a:spcBef>
                <a:spcPct val="0"/>
              </a:spcBef>
              <a:spcAft>
                <a:spcPts val="600"/>
              </a:spcAft>
            </a:pPr>
            <a:r>
              <a:rPr lang="en-US" sz="5400" b="1" dirty="0">
                <a:solidFill>
                  <a:schemeClr val="accent1"/>
                </a:solidFill>
                <a:latin typeface="Letter-join No-Lead 8" panose="02000505000000020003" pitchFamily="50" charset="0"/>
              </a:rPr>
              <a:t>RWI</a:t>
            </a:r>
          </a:p>
          <a:p>
            <a:pPr algn="ctr">
              <a:spcBef>
                <a:spcPct val="0"/>
              </a:spcBef>
              <a:spcAft>
                <a:spcPts val="600"/>
              </a:spcAft>
            </a:pPr>
            <a:endParaRPr lang="en-US" sz="5400" b="1" dirty="0">
              <a:solidFill>
                <a:schemeClr val="accent1"/>
              </a:solidFill>
              <a:latin typeface="Letter-join No-Lead 8" panose="02000505000000020003" pitchFamily="50" charset="0"/>
            </a:endParaRPr>
          </a:p>
          <a:p>
            <a:pPr algn="ctr">
              <a:spcBef>
                <a:spcPct val="0"/>
              </a:spcBef>
              <a:spcAft>
                <a:spcPts val="600"/>
              </a:spcAft>
            </a:pPr>
            <a:r>
              <a:rPr lang="en-US" sz="5400" b="1" dirty="0">
                <a:solidFill>
                  <a:schemeClr val="accent1"/>
                </a:solidFill>
                <a:latin typeface="Letter-join No-Lead 8" panose="02000505000000020003" pitchFamily="50" charset="0"/>
                <a:ea typeface="+mj-ea"/>
                <a:cs typeface="+mj-cs"/>
              </a:rPr>
              <a:t>Phonics Workshop</a:t>
            </a:r>
          </a:p>
          <a:p>
            <a:pPr algn="ctr">
              <a:spcBef>
                <a:spcPct val="0"/>
              </a:spcBef>
              <a:spcAft>
                <a:spcPts val="600"/>
              </a:spcAft>
            </a:pPr>
            <a:endParaRPr lang="en-US" sz="5400" b="1" dirty="0">
              <a:solidFill>
                <a:schemeClr val="accent1"/>
              </a:solidFill>
              <a:latin typeface="Letter-join No-Lead 8" panose="02000505000000020003" pitchFamily="50" charset="0"/>
              <a:ea typeface="+mj-ea"/>
              <a:cs typeface="+mj-cs"/>
            </a:endParaRPr>
          </a:p>
          <a:p>
            <a:pPr algn="ctr">
              <a:spcBef>
                <a:spcPct val="0"/>
              </a:spcBef>
              <a:spcAft>
                <a:spcPts val="600"/>
              </a:spcAft>
            </a:pPr>
            <a:r>
              <a:rPr lang="en-US" sz="5400" b="1" dirty="0">
                <a:solidFill>
                  <a:schemeClr val="accent1"/>
                </a:solidFill>
                <a:latin typeface="Letter-join No-Lead 8" panose="02000505000000020003" pitchFamily="50" charset="0"/>
                <a:ea typeface="+mj-ea"/>
                <a:cs typeface="+mj-cs"/>
              </a:rPr>
              <a:t>Year 1/2</a:t>
            </a:r>
          </a:p>
          <a:p>
            <a:pPr algn="ctr">
              <a:spcBef>
                <a:spcPct val="0"/>
              </a:spcBef>
              <a:spcAft>
                <a:spcPts val="600"/>
              </a:spcAft>
            </a:pPr>
            <a:r>
              <a:rPr lang="en-US" sz="5400" b="1" dirty="0">
                <a:solidFill>
                  <a:schemeClr val="accent1"/>
                </a:solidFill>
                <a:latin typeface="Letter-join No-Lead 8" panose="02000505000000020003" pitchFamily="50" charset="0"/>
                <a:ea typeface="+mj-ea"/>
                <a:cs typeface="+mj-cs"/>
              </a:rPr>
              <a:t>2022</a:t>
            </a:r>
          </a:p>
        </p:txBody>
      </p:sp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6B3F15D9-C595-4A93-9748-39ED64AF706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6883728" y="4709031"/>
            <a:ext cx="1374595" cy="136815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0129B77-9052-4083-BE43-DC9D4E83763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1687" r="14657"/>
          <a:stretch/>
        </p:blipFill>
        <p:spPr>
          <a:xfrm>
            <a:off x="664873" y="0"/>
            <a:ext cx="2255512" cy="228370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57158" y="214290"/>
            <a:ext cx="8501122" cy="7746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3600" dirty="0">
              <a:latin typeface="Letter-join No-Lead 8" panose="02000505000000020003" pitchFamily="50" charset="0"/>
            </a:endParaRPr>
          </a:p>
          <a:p>
            <a:r>
              <a:rPr lang="en-GB" sz="3600" dirty="0">
                <a:latin typeface="Letter-join No-Lead 8" panose="02000505000000020003" pitchFamily="50" charset="0"/>
              </a:rPr>
              <a:t>What will this session cover?</a:t>
            </a:r>
          </a:p>
          <a:p>
            <a:pPr lvl="1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n-GB" sz="3600" dirty="0">
                <a:latin typeface="Letter-join No-Lead 8" panose="02000505000000020003" pitchFamily="50" charset="0"/>
              </a:rPr>
              <a:t> The next steps in phonics after  reception</a:t>
            </a:r>
          </a:p>
          <a:p>
            <a:pPr lvl="1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n-GB" sz="3600" dirty="0">
                <a:latin typeface="Letter-join No-Lead 8" panose="02000505000000020003" pitchFamily="50" charset="0"/>
              </a:rPr>
              <a:t> Video to demonstrate how to say letter sounds</a:t>
            </a:r>
          </a:p>
          <a:p>
            <a:pPr lvl="1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n-GB" sz="3600" dirty="0">
                <a:latin typeface="Letter-join No-Lead 8" panose="02000505000000020003" pitchFamily="50" charset="0"/>
              </a:rPr>
              <a:t> How we assess and teach phonics</a:t>
            </a:r>
          </a:p>
          <a:p>
            <a:pPr lvl="1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n-GB" sz="3600" dirty="0">
                <a:latin typeface="Letter-join No-Lead 8" panose="02000505000000020003" pitchFamily="50" charset="0"/>
              </a:rPr>
              <a:t> Home learning</a:t>
            </a:r>
          </a:p>
          <a:p>
            <a:pPr lvl="1">
              <a:lnSpc>
                <a:spcPct val="150000"/>
              </a:lnSpc>
            </a:pPr>
            <a:endParaRPr lang="en-GB" sz="3600" dirty="0"/>
          </a:p>
          <a:p>
            <a:pPr>
              <a:lnSpc>
                <a:spcPct val="150000"/>
              </a:lnSpc>
            </a:pPr>
            <a:endParaRPr lang="en-GB" sz="3600" dirty="0"/>
          </a:p>
        </p:txBody>
      </p:sp>
      <p:pic>
        <p:nvPicPr>
          <p:cNvPr id="6" name="Picture 5" descr="A close up of a logo&#10;&#10;Description automatically generated">
            <a:extLst>
              <a:ext uri="{FF2B5EF4-FFF2-40B4-BE49-F238E27FC236}">
                <a16:creationId xmlns:a16="http://schemas.microsoft.com/office/drawing/2014/main" id="{431E6D32-19FE-408F-8B24-F0A0085C84F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7483685" y="5275558"/>
            <a:ext cx="1374595" cy="13681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16188" y="311694"/>
            <a:ext cx="8286808" cy="603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latin typeface="Letter-join No-Lead 8" panose="02000505000000020003" pitchFamily="50" charset="0"/>
              </a:rPr>
              <a:t>What is Phonics?</a:t>
            </a:r>
          </a:p>
          <a:p>
            <a:pPr algn="just"/>
            <a:r>
              <a:rPr lang="en-GB" sz="3400" b="1" dirty="0">
                <a:latin typeface="Letter-join No-Lead 8" panose="02000505000000020003" pitchFamily="50" charset="0"/>
              </a:rPr>
              <a:t>Phonics</a:t>
            </a:r>
            <a:r>
              <a:rPr lang="en-GB" sz="3400" dirty="0">
                <a:latin typeface="Letter-join No-Lead 8" panose="02000505000000020003" pitchFamily="50" charset="0"/>
              </a:rPr>
              <a:t> is a method of teaching pupils to read by linking sounds (phonemes) and the symbols that represent them (graphemes). </a:t>
            </a:r>
          </a:p>
          <a:p>
            <a:pPr algn="just"/>
            <a:r>
              <a:rPr lang="en-GB" sz="3400" dirty="0">
                <a:latin typeface="Letter-join No-Lead 8" panose="02000505000000020003" pitchFamily="50" charset="0"/>
              </a:rPr>
              <a:t>Phonics is the learning-to-read method used in primary schools in the UK today.</a:t>
            </a:r>
          </a:p>
          <a:p>
            <a:pPr algn="just"/>
            <a:r>
              <a:rPr lang="en-GB" sz="3400" dirty="0">
                <a:latin typeface="Letter-join No-Lead 8" panose="02000505000000020003" pitchFamily="50" charset="0"/>
              </a:rPr>
              <a:t>As a school we use the Read Write Inc Scheme.</a:t>
            </a:r>
          </a:p>
          <a:p>
            <a:pPr algn="ctr"/>
            <a:endParaRPr lang="en-GB" sz="5400" dirty="0">
              <a:latin typeface="Letter-join No-Lead 8" panose="02000505000000020003" pitchFamily="50" charset="0"/>
            </a:endParaRPr>
          </a:p>
          <a:p>
            <a:pPr algn="ctr"/>
            <a:endParaRPr lang="en-GB" sz="2800" dirty="0"/>
          </a:p>
          <a:p>
            <a:endParaRPr lang="en-GB" sz="1200" dirty="0"/>
          </a:p>
        </p:txBody>
      </p:sp>
      <p:pic>
        <p:nvPicPr>
          <p:cNvPr id="6" name="Picture 5" descr="A close up of a logo&#10;&#10;Description automatically generated">
            <a:extLst>
              <a:ext uri="{FF2B5EF4-FFF2-40B4-BE49-F238E27FC236}">
                <a16:creationId xmlns:a16="http://schemas.microsoft.com/office/drawing/2014/main" id="{44572C86-4265-4353-B2AF-215007D8EA1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7452320" y="5170149"/>
            <a:ext cx="1374595" cy="1368152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17057" y="404664"/>
            <a:ext cx="8103844" cy="62170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400" b="1" dirty="0">
                <a:latin typeface="Letter-join No-Lead 8" panose="02000505000000020003" pitchFamily="50" charset="0"/>
              </a:rPr>
              <a:t>Summary of the Reception Year</a:t>
            </a:r>
          </a:p>
          <a:p>
            <a:pPr algn="just"/>
            <a:r>
              <a:rPr lang="en-GB" sz="2800" dirty="0">
                <a:latin typeface="Letter-join No-Lead 8" panose="02000505000000020003" pitchFamily="50" charset="0"/>
              </a:rPr>
              <a:t>Pupils begin learning to recognise and read single letter sounds when they arrive in reception, along with hearing the sounds in words by ear and then by </a:t>
            </a:r>
            <a:r>
              <a:rPr lang="en-GB" sz="2800" b="1" u="sng" dirty="0">
                <a:solidFill>
                  <a:schemeClr val="accent1"/>
                </a:solidFill>
                <a:latin typeface="Letter-join No-Lead 8" panose="02000505000000020003" pitchFamily="50" charset="0"/>
              </a:rPr>
              <a:t>segmenting</a:t>
            </a:r>
            <a:r>
              <a:rPr lang="en-GB" sz="2800" dirty="0">
                <a:latin typeface="Letter-join No-Lead 8" panose="02000505000000020003" pitchFamily="50" charset="0"/>
              </a:rPr>
              <a:t> each sound in the written word and </a:t>
            </a:r>
            <a:r>
              <a:rPr lang="en-GB" sz="2800" b="1" u="sng" dirty="0">
                <a:solidFill>
                  <a:schemeClr val="accent1"/>
                </a:solidFill>
                <a:latin typeface="Letter-join No-Lead 8" panose="02000505000000020003" pitchFamily="50" charset="0"/>
              </a:rPr>
              <a:t>blending</a:t>
            </a:r>
            <a:r>
              <a:rPr lang="en-GB" sz="2800" dirty="0">
                <a:latin typeface="Letter-join No-Lead 8" panose="02000505000000020003" pitchFamily="50" charset="0"/>
              </a:rPr>
              <a:t> them to know what the word says. This is called </a:t>
            </a:r>
            <a:r>
              <a:rPr lang="en-GB" sz="2800" b="1" dirty="0">
                <a:latin typeface="Letter-join No-Lead 8" panose="02000505000000020003" pitchFamily="50" charset="0"/>
                <a:hlinkClick r:id="rId3"/>
              </a:rPr>
              <a:t>decoding</a:t>
            </a:r>
            <a:r>
              <a:rPr lang="en-GB" sz="2800" dirty="0">
                <a:latin typeface="Letter-join No-Lead 8" panose="02000505000000020003" pitchFamily="50" charset="0"/>
              </a:rPr>
              <a:t>.</a:t>
            </a:r>
          </a:p>
          <a:p>
            <a:pPr algn="just"/>
            <a:r>
              <a:rPr lang="en-GB" sz="2800" dirty="0">
                <a:latin typeface="Letter-join No-Lead 8" panose="02000505000000020003" pitchFamily="50" charset="0"/>
              </a:rPr>
              <a:t>If you hear the term ‘Fredding’ this is basically separating a word into its individual sounds.</a:t>
            </a:r>
          </a:p>
          <a:p>
            <a:pPr algn="just"/>
            <a:r>
              <a:rPr lang="en-GB" sz="2800" dirty="0">
                <a:latin typeface="Letter-join No-Lead 8" panose="02000505000000020003" pitchFamily="50" charset="0"/>
              </a:rPr>
              <a:t>They then use this skill to </a:t>
            </a:r>
            <a:r>
              <a:rPr lang="en-GB" sz="2800" b="1" u="sng" dirty="0">
                <a:solidFill>
                  <a:schemeClr val="accent1"/>
                </a:solidFill>
                <a:latin typeface="Letter-join No-Lead 8" panose="02000505000000020003" pitchFamily="50" charset="0"/>
              </a:rPr>
              <a:t>encode</a:t>
            </a:r>
            <a:r>
              <a:rPr lang="en-GB" sz="2800" dirty="0">
                <a:latin typeface="Letter-join No-Lead 8" panose="02000505000000020003" pitchFamily="50" charset="0"/>
              </a:rPr>
              <a:t> the sounds to form words in writing.</a:t>
            </a:r>
          </a:p>
          <a:p>
            <a:pPr algn="just"/>
            <a:r>
              <a:rPr lang="en-GB" sz="2800" dirty="0">
                <a:latin typeface="Letter-join No-Lead 8" panose="02000505000000020003" pitchFamily="50" charset="0"/>
              </a:rPr>
              <a:t>By the end of Reception pupils should know all of the Set 1 sounds and are accessing Green </a:t>
            </a:r>
          </a:p>
          <a:p>
            <a:pPr algn="just"/>
            <a:r>
              <a:rPr lang="en-GB" sz="2800" dirty="0">
                <a:latin typeface="Letter-join No-Lead 8" panose="02000505000000020003" pitchFamily="50" charset="0"/>
              </a:rPr>
              <a:t>level RWInc texts.</a:t>
            </a:r>
          </a:p>
        </p:txBody>
      </p:sp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B24E6880-4D77-44D5-94A9-0CEFEBA40D3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7733604" y="5301208"/>
            <a:ext cx="1374595" cy="136815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C6327984-12BD-4E5D-BBC7-437AD717594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7668344" y="5376839"/>
            <a:ext cx="1374595" cy="136815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47F2EF2-5C27-48F5-F86D-664A4F81060D}"/>
              </a:ext>
            </a:extLst>
          </p:cNvPr>
          <p:cNvSpPr txBox="1"/>
          <p:nvPr/>
        </p:nvSpPr>
        <p:spPr>
          <a:xfrm>
            <a:off x="250001" y="8191"/>
            <a:ext cx="8643998" cy="70788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400" b="1" dirty="0">
                <a:latin typeface="Letter-join No-Lead 8" panose="02000505000000020003" pitchFamily="50" charset="0"/>
              </a:rPr>
              <a:t>Moving into Year 1</a:t>
            </a:r>
          </a:p>
          <a:p>
            <a:pPr algn="just"/>
            <a:r>
              <a:rPr lang="en-GB" sz="2000" dirty="0">
                <a:latin typeface="Letter-join No-Lead 8" panose="02000505000000020003" pitchFamily="50" charset="0"/>
              </a:rPr>
              <a:t>Towards the end of Reception or the beginning of Year 1 the pupils will learn the Set 2 sounds moving onto the Set 3 sounds. We call these sounds </a:t>
            </a:r>
            <a:r>
              <a:rPr lang="en-GB" sz="2000" b="1" u="sng" dirty="0">
                <a:solidFill>
                  <a:schemeClr val="accent1"/>
                </a:solidFill>
                <a:latin typeface="Letter-join No-Lead 8" panose="02000505000000020003" pitchFamily="50" charset="0"/>
              </a:rPr>
              <a:t>special friends </a:t>
            </a:r>
            <a:r>
              <a:rPr lang="en-GB" sz="2000" dirty="0">
                <a:latin typeface="Letter-join No-Lead 8" panose="02000505000000020003" pitchFamily="50" charset="0"/>
              </a:rPr>
              <a:t>as they are sounds which have more than one letter (</a:t>
            </a:r>
            <a:r>
              <a:rPr lang="en-GB" sz="2000" b="1" u="sng" dirty="0">
                <a:solidFill>
                  <a:schemeClr val="accent1"/>
                </a:solidFill>
                <a:latin typeface="Letter-join No-Lead 8" panose="02000505000000020003" pitchFamily="50" charset="0"/>
              </a:rPr>
              <a:t>2/3 letters one sound</a:t>
            </a:r>
            <a:r>
              <a:rPr lang="en-GB" sz="2000" dirty="0">
                <a:latin typeface="Letter-join No-Lead 8" panose="02000505000000020003" pitchFamily="50" charset="0"/>
              </a:rPr>
              <a:t>). They will read the purple, pink, orange, yellow and blue books throughout year 1.  </a:t>
            </a:r>
          </a:p>
          <a:p>
            <a:pPr algn="just" fontAlgn="base"/>
            <a:endParaRPr lang="en-GB" sz="2000" b="1" dirty="0">
              <a:latin typeface="Letter-join No-Lead 8" panose="02000505000000020003" pitchFamily="50" charset="0"/>
            </a:endParaRPr>
          </a:p>
          <a:p>
            <a:pPr algn="just" fontAlgn="base"/>
            <a:r>
              <a:rPr lang="en-GB" sz="2000" b="1" dirty="0">
                <a:latin typeface="Letter-join No-Lead 8" panose="02000505000000020003" pitchFamily="50" charset="0"/>
              </a:rPr>
              <a:t>Set 2</a:t>
            </a:r>
            <a:r>
              <a:rPr lang="en-GB" sz="2000" dirty="0">
                <a:latin typeface="Letter-join No-Lead 8" panose="02000505000000020003" pitchFamily="50" charset="0"/>
              </a:rPr>
              <a:t> - ay  </a:t>
            </a:r>
            <a:r>
              <a:rPr lang="en-GB" sz="2000" dirty="0" err="1">
                <a:latin typeface="Letter-join No-Lead 8" panose="02000505000000020003" pitchFamily="50" charset="0"/>
              </a:rPr>
              <a:t>ee</a:t>
            </a:r>
            <a:r>
              <a:rPr lang="en-GB" sz="2000" dirty="0">
                <a:latin typeface="Letter-join No-Lead 8" panose="02000505000000020003" pitchFamily="50" charset="0"/>
              </a:rPr>
              <a:t>  </a:t>
            </a:r>
            <a:r>
              <a:rPr lang="en-GB" sz="2000" dirty="0" err="1">
                <a:latin typeface="Letter-join No-Lead 8" panose="02000505000000020003" pitchFamily="50" charset="0"/>
              </a:rPr>
              <a:t>igh</a:t>
            </a:r>
            <a:r>
              <a:rPr lang="en-GB" sz="2000" dirty="0">
                <a:latin typeface="Letter-join No-Lead 8" panose="02000505000000020003" pitchFamily="50" charset="0"/>
              </a:rPr>
              <a:t>  ow (as in </a:t>
            </a:r>
            <a:r>
              <a:rPr lang="en-GB" sz="2000" i="1" dirty="0">
                <a:latin typeface="Letter-join No-Lead 8" panose="02000505000000020003" pitchFamily="50" charset="0"/>
              </a:rPr>
              <a:t>blow</a:t>
            </a:r>
            <a:r>
              <a:rPr lang="en-GB" sz="2000" dirty="0">
                <a:latin typeface="Letter-join No-Lead 8" panose="02000505000000020003" pitchFamily="50" charset="0"/>
              </a:rPr>
              <a:t>)  </a:t>
            </a:r>
            <a:r>
              <a:rPr lang="en-GB" sz="2000" dirty="0" err="1">
                <a:latin typeface="Letter-join No-Lead 8" panose="02000505000000020003" pitchFamily="50" charset="0"/>
              </a:rPr>
              <a:t>oo</a:t>
            </a:r>
            <a:r>
              <a:rPr lang="en-GB" sz="2000" dirty="0">
                <a:latin typeface="Letter-join No-Lead 8" panose="02000505000000020003" pitchFamily="50" charset="0"/>
              </a:rPr>
              <a:t> (as in </a:t>
            </a:r>
            <a:r>
              <a:rPr lang="en-GB" sz="2000" i="1" dirty="0">
                <a:latin typeface="Letter-join No-Lead 8" panose="02000505000000020003" pitchFamily="50" charset="0"/>
              </a:rPr>
              <a:t>zoo</a:t>
            </a:r>
            <a:r>
              <a:rPr lang="en-GB" sz="2000" dirty="0">
                <a:latin typeface="Letter-join No-Lead 8" panose="02000505000000020003" pitchFamily="50" charset="0"/>
              </a:rPr>
              <a:t>) </a:t>
            </a:r>
            <a:r>
              <a:rPr lang="en-GB" sz="2000" i="1" dirty="0" err="1">
                <a:latin typeface="Letter-join No-Lead 8" panose="02000505000000020003" pitchFamily="50" charset="0"/>
              </a:rPr>
              <a:t>oo</a:t>
            </a:r>
            <a:r>
              <a:rPr lang="en-GB" sz="2000" dirty="0">
                <a:latin typeface="Letter-join No-Lead 8" panose="02000505000000020003" pitchFamily="50" charset="0"/>
              </a:rPr>
              <a:t> (as in </a:t>
            </a:r>
            <a:r>
              <a:rPr lang="en-GB" sz="2000" i="1" dirty="0">
                <a:latin typeface="Letter-join No-Lead 8" panose="02000505000000020003" pitchFamily="50" charset="0"/>
              </a:rPr>
              <a:t>look</a:t>
            </a:r>
            <a:r>
              <a:rPr lang="en-GB" sz="2000" dirty="0">
                <a:latin typeface="Letter-join No-Lead 8" panose="02000505000000020003" pitchFamily="50" charset="0"/>
              </a:rPr>
              <a:t>) </a:t>
            </a:r>
            <a:r>
              <a:rPr lang="en-GB" sz="2000" dirty="0" err="1">
                <a:latin typeface="Letter-join No-Lead 8" panose="02000505000000020003" pitchFamily="50" charset="0"/>
              </a:rPr>
              <a:t>ar</a:t>
            </a:r>
            <a:r>
              <a:rPr lang="en-GB" sz="2000" dirty="0">
                <a:latin typeface="Letter-join No-Lead 8" panose="02000505000000020003" pitchFamily="50" charset="0"/>
              </a:rPr>
              <a:t>  or  air  </a:t>
            </a:r>
            <a:r>
              <a:rPr lang="en-GB" sz="2000" dirty="0" err="1">
                <a:latin typeface="Letter-join No-Lead 8" panose="02000505000000020003" pitchFamily="50" charset="0"/>
              </a:rPr>
              <a:t>ir</a:t>
            </a:r>
            <a:r>
              <a:rPr lang="en-GB" sz="2000" dirty="0">
                <a:latin typeface="Letter-join No-Lead 8" panose="02000505000000020003" pitchFamily="50" charset="0"/>
              </a:rPr>
              <a:t>  </a:t>
            </a:r>
            <a:r>
              <a:rPr lang="en-GB" sz="2000" dirty="0" err="1">
                <a:latin typeface="Letter-join No-Lead 8" panose="02000505000000020003" pitchFamily="50" charset="0"/>
              </a:rPr>
              <a:t>ou</a:t>
            </a:r>
            <a:r>
              <a:rPr lang="en-GB" sz="2000" dirty="0">
                <a:latin typeface="Letter-join No-Lead 8" panose="02000505000000020003" pitchFamily="50" charset="0"/>
              </a:rPr>
              <a:t> (as in </a:t>
            </a:r>
            <a:r>
              <a:rPr lang="en-GB" sz="2000" i="1" dirty="0">
                <a:latin typeface="Letter-join No-Lead 8" panose="02000505000000020003" pitchFamily="50" charset="0"/>
              </a:rPr>
              <a:t>out</a:t>
            </a:r>
            <a:r>
              <a:rPr lang="en-GB" sz="2000" dirty="0">
                <a:latin typeface="Letter-join No-Lead 8" panose="02000505000000020003" pitchFamily="50" charset="0"/>
              </a:rPr>
              <a:t>)  oy</a:t>
            </a:r>
          </a:p>
          <a:p>
            <a:pPr algn="just" fontAlgn="base"/>
            <a:endParaRPr lang="en-GB" sz="1000" b="1" dirty="0">
              <a:latin typeface="Letter-join No-Lead 8" panose="02000505000000020003" pitchFamily="50" charset="0"/>
            </a:endParaRPr>
          </a:p>
          <a:p>
            <a:pPr algn="just" fontAlgn="base"/>
            <a:r>
              <a:rPr lang="en-GB" sz="2000" b="1" dirty="0">
                <a:latin typeface="Letter-join No-Lead 8" panose="02000505000000020003" pitchFamily="50" charset="0"/>
              </a:rPr>
              <a:t>Set 3 - </a:t>
            </a:r>
            <a:r>
              <a:rPr lang="en-GB" sz="2000" dirty="0" err="1">
                <a:latin typeface="Letter-join No-Lead 8" panose="02000505000000020003" pitchFamily="50" charset="0"/>
              </a:rPr>
              <a:t>ea</a:t>
            </a:r>
            <a:r>
              <a:rPr lang="en-GB" sz="2000" dirty="0">
                <a:latin typeface="Letter-join No-Lead 8" panose="02000505000000020003" pitchFamily="50" charset="0"/>
              </a:rPr>
              <a:t> (as in tea), oi (as in spoil), a–e (as in cake), </a:t>
            </a:r>
            <a:r>
              <a:rPr lang="en-GB" sz="2000" dirty="0" err="1">
                <a:latin typeface="Letter-join No-Lead 8" panose="02000505000000020003" pitchFamily="50" charset="0"/>
              </a:rPr>
              <a:t>i</a:t>
            </a:r>
            <a:r>
              <a:rPr lang="en-GB" sz="2000" dirty="0">
                <a:latin typeface="Letter-join No-Lead 8" panose="02000505000000020003" pitchFamily="50" charset="0"/>
              </a:rPr>
              <a:t>–e (as in smile), o–e (as in home), </a:t>
            </a:r>
          </a:p>
          <a:p>
            <a:pPr algn="just" fontAlgn="base"/>
            <a:r>
              <a:rPr lang="en-GB" sz="2000" dirty="0">
                <a:latin typeface="Letter-join No-Lead 8" panose="02000505000000020003" pitchFamily="50" charset="0"/>
              </a:rPr>
              <a:t>u–e (as in huge), aw (as in yawn), are (as in care), </a:t>
            </a:r>
            <a:r>
              <a:rPr lang="en-GB" sz="2000" dirty="0" err="1">
                <a:latin typeface="Letter-join No-Lead 8" panose="02000505000000020003" pitchFamily="50" charset="0"/>
              </a:rPr>
              <a:t>ur</a:t>
            </a:r>
            <a:r>
              <a:rPr lang="en-GB" sz="2000" dirty="0">
                <a:latin typeface="Letter-join No-Lead 8" panose="02000505000000020003" pitchFamily="50" charset="0"/>
              </a:rPr>
              <a:t> (as in nurse), er  (as in letter), ow (as in brown), ai  (as in snail), </a:t>
            </a:r>
            <a:r>
              <a:rPr lang="en-GB" sz="2000" dirty="0" err="1">
                <a:latin typeface="Letter-join No-Lead 8" panose="02000505000000020003" pitchFamily="50" charset="0"/>
              </a:rPr>
              <a:t>oa</a:t>
            </a:r>
            <a:r>
              <a:rPr lang="en-GB" sz="2000" dirty="0">
                <a:latin typeface="Letter-join No-Lead 8" panose="02000505000000020003" pitchFamily="50" charset="0"/>
              </a:rPr>
              <a:t> (as in goat), </a:t>
            </a:r>
            <a:r>
              <a:rPr lang="en-GB" sz="2000" dirty="0" err="1">
                <a:latin typeface="Letter-join No-Lead 8" panose="02000505000000020003" pitchFamily="50" charset="0"/>
              </a:rPr>
              <a:t>ew</a:t>
            </a:r>
            <a:r>
              <a:rPr lang="en-GB" sz="2000" dirty="0">
                <a:latin typeface="Letter-join No-Lead 8" panose="02000505000000020003" pitchFamily="50" charset="0"/>
              </a:rPr>
              <a:t> (as in chew), ire (as in fire), ear (as in hear), </a:t>
            </a:r>
          </a:p>
          <a:p>
            <a:pPr algn="just" fontAlgn="base"/>
            <a:r>
              <a:rPr lang="en-GB" sz="2000" dirty="0" err="1">
                <a:latin typeface="Letter-join No-Lead 8" panose="02000505000000020003" pitchFamily="50" charset="0"/>
              </a:rPr>
              <a:t>ure</a:t>
            </a:r>
            <a:r>
              <a:rPr lang="en-GB" sz="2000" dirty="0">
                <a:latin typeface="Letter-join No-Lead 8" panose="02000505000000020003" pitchFamily="50" charset="0"/>
              </a:rPr>
              <a:t> (as in pure) </a:t>
            </a:r>
          </a:p>
          <a:p>
            <a:pPr algn="just" fontAlgn="base"/>
            <a:endParaRPr lang="en-GB" sz="2000" dirty="0">
              <a:latin typeface="Letter-join No-Lead 8" panose="02000505000000020003" pitchFamily="50" charset="0"/>
            </a:endParaRPr>
          </a:p>
          <a:p>
            <a:pPr algn="just" fontAlgn="base"/>
            <a:r>
              <a:rPr lang="en-GB" sz="2000" dirty="0">
                <a:latin typeface="Letter-join No-Lead 8" panose="02000505000000020003" pitchFamily="50" charset="0"/>
              </a:rPr>
              <a:t>Children will learn </a:t>
            </a:r>
            <a:r>
              <a:rPr lang="en-GB" sz="2000" b="1" u="sng" dirty="0">
                <a:solidFill>
                  <a:schemeClr val="accent1"/>
                </a:solidFill>
                <a:latin typeface="Letter-join No-Lead 8" panose="02000505000000020003" pitchFamily="50" charset="0"/>
              </a:rPr>
              <a:t>red words </a:t>
            </a:r>
            <a:r>
              <a:rPr lang="en-GB" sz="2000" dirty="0">
                <a:latin typeface="Letter-join No-Lead 8" panose="02000505000000020003" pitchFamily="50" charset="0"/>
              </a:rPr>
              <a:t>separately.  These are words that have to be learned on sight because they cannot be decoded.</a:t>
            </a:r>
          </a:p>
          <a:p>
            <a:pPr algn="just" fontAlgn="base"/>
            <a:endParaRPr lang="en-GB" sz="2000" dirty="0">
              <a:latin typeface="Letter-join No-Lead 8" panose="02000505000000020003" pitchFamily="50" charset="0"/>
            </a:endParaRPr>
          </a:p>
          <a:p>
            <a:pPr algn="just" fontAlgn="base"/>
            <a:r>
              <a:rPr lang="en-GB" sz="2000" dirty="0">
                <a:latin typeface="Letter-join No-Lead 8" panose="02000505000000020003" pitchFamily="50" charset="0"/>
              </a:rPr>
              <a:t>By the end of Year 1 pupils are expected to be reading at a Blue </a:t>
            </a:r>
          </a:p>
          <a:p>
            <a:pPr algn="just" fontAlgn="base"/>
            <a:r>
              <a:rPr lang="en-GB" sz="2000" dirty="0">
                <a:latin typeface="Letter-join No-Lead 8" panose="02000505000000020003" pitchFamily="50" charset="0"/>
              </a:rPr>
              <a:t>Read, Write Inc level.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54FDF7-4A73-4D9A-AE17-2DD49E375BCB}"/>
              </a:ext>
            </a:extLst>
          </p:cNvPr>
          <p:cNvSpPr/>
          <p:nvPr/>
        </p:nvSpPr>
        <p:spPr>
          <a:xfrm>
            <a:off x="611560" y="692696"/>
            <a:ext cx="756084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n-GB" sz="3200" b="1" dirty="0">
                <a:latin typeface="Letter-join No-Lead 8" panose="02000505000000020003" pitchFamily="50" charset="0"/>
              </a:rPr>
              <a:t>Moving into Year 2</a:t>
            </a:r>
          </a:p>
          <a:p>
            <a:pPr algn="just" fontAlgn="base"/>
            <a:r>
              <a:rPr lang="en-GB" sz="3200" dirty="0">
                <a:latin typeface="Letter-join No-Lead 8" panose="02000505000000020003" pitchFamily="50" charset="0"/>
              </a:rPr>
              <a:t>In year 2 they will rehearse using all of the sounds continuing with blue and grey books, and moving onto whole class reading once they have completed the programme. </a:t>
            </a:r>
          </a:p>
          <a:p>
            <a:pPr algn="just" fontAlgn="base"/>
            <a:r>
              <a:rPr lang="en-GB" sz="3200" dirty="0">
                <a:latin typeface="Letter-join No-Lead 8" panose="02000505000000020003" pitchFamily="50" charset="0"/>
              </a:rPr>
              <a:t>The pupils who are off the programme will bring home one or two of our whole school book banded library texts.</a:t>
            </a:r>
          </a:p>
        </p:txBody>
      </p:sp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53CA64AF-E88D-4AD7-AD42-EF04F0B7529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596336" y="5265204"/>
            <a:ext cx="1374595" cy="1368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2524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54FDF7-4A73-4D9A-AE17-2DD49E375BCB}"/>
              </a:ext>
            </a:extLst>
          </p:cNvPr>
          <p:cNvSpPr/>
          <p:nvPr/>
        </p:nvSpPr>
        <p:spPr>
          <a:xfrm>
            <a:off x="251520" y="196689"/>
            <a:ext cx="7344816" cy="66171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Letter-join No-Lead 8" panose="02000505000000020003" pitchFamily="50" charset="0"/>
              </a:rPr>
              <a:t>Exceptions: </a:t>
            </a:r>
          </a:p>
          <a:p>
            <a:pPr algn="just"/>
            <a:r>
              <a:rPr lang="en-GB" sz="2800" dirty="0">
                <a:latin typeface="Letter-join No-Lead 8" panose="02000505000000020003" pitchFamily="50" charset="0"/>
              </a:rPr>
              <a:t>Children will be taught at the level of reading that they have been assessed at.  This sometimes means repeating stages of the programme or moving up to Year 2 where they concentrate on blue and grey level texts. Sometimes Year 1 pupils complete the scheme in Year 1 and then access whole class reading sessions with the Year 2 teacher.</a:t>
            </a:r>
          </a:p>
          <a:p>
            <a:pPr algn="just"/>
            <a:r>
              <a:rPr lang="en-GB" sz="2800" dirty="0">
                <a:latin typeface="Letter-join No-Lead 8" panose="02000505000000020003" pitchFamily="50" charset="0"/>
              </a:rPr>
              <a:t>Pupils do not move to the next level purely because they can read all the sounds.  They have to read at a fluency level that allows them read easily, with confidence, pace and expression.</a:t>
            </a:r>
          </a:p>
          <a:p>
            <a:pPr algn="ctr"/>
            <a:r>
              <a:rPr lang="en-GB" sz="2800" b="1" dirty="0">
                <a:solidFill>
                  <a:schemeClr val="accent1"/>
                </a:solidFill>
                <a:latin typeface="Letter-join No-Lead 8" panose="02000505000000020003" pitchFamily="50" charset="0"/>
              </a:rPr>
              <a:t>Example lesson</a:t>
            </a:r>
          </a:p>
        </p:txBody>
      </p:sp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53CA64AF-E88D-4AD7-AD42-EF04F0B7529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596336" y="5265204"/>
            <a:ext cx="1374595" cy="1368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4063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440246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>
                <a:latin typeface="Letter-join No-Lead 8" panose="02000505000000020003" pitchFamily="50" charset="0"/>
              </a:rPr>
              <a:t>Videos</a:t>
            </a:r>
            <a:br>
              <a:rPr lang="en-GB" dirty="0">
                <a:latin typeface="Letter-join No-Lead 8" panose="02000505000000020003" pitchFamily="50" charset="0"/>
              </a:rPr>
            </a:br>
            <a:r>
              <a:rPr lang="en-GB" sz="2400" dirty="0">
                <a:latin typeface="Letter-join No-Lead 8" panose="02000505000000020003" pitchFamily="50" charset="0"/>
              </a:rPr>
              <a:t>Watch, listen and join in with the pronunciation of the set 1, 2 and 3 sounds.</a:t>
            </a:r>
            <a:br>
              <a:rPr lang="en-GB" sz="2400" dirty="0">
                <a:latin typeface="Letter-join No-Lead 8" panose="02000505000000020003" pitchFamily="50" charset="0"/>
              </a:rPr>
            </a:br>
            <a:r>
              <a:rPr lang="en-GB" sz="2400" dirty="0">
                <a:latin typeface="Letter-join No-Lead 8" panose="02000505000000020003" pitchFamily="50" charset="0"/>
                <a:hlinkClick r:id="rId2"/>
              </a:rPr>
              <a:t>Speed Sounds Sets 1, 2 and 3 for Foundation Stage and Year 1 - YouTube</a:t>
            </a:r>
            <a:br>
              <a:rPr lang="en-GB" sz="2400" dirty="0">
                <a:latin typeface="Letter-join No-Lead 8" panose="02000505000000020003" pitchFamily="50" charset="0"/>
              </a:rPr>
            </a:br>
            <a:br>
              <a:rPr lang="en-GB" sz="2400" dirty="0">
                <a:latin typeface="Letter-join No-Lead 8" panose="02000505000000020003" pitchFamily="50" charset="0"/>
              </a:rPr>
            </a:br>
            <a:r>
              <a:rPr lang="en-GB" sz="2400" dirty="0">
                <a:latin typeface="Letter-join No-Lead 8" panose="02000505000000020003" pitchFamily="50" charset="0"/>
              </a:rPr>
              <a:t>Blending: </a:t>
            </a:r>
            <a:r>
              <a:rPr lang="en-GB" sz="2400" u="sng" dirty="0">
                <a:latin typeface="Letter-join No-Lead 8" panose="02000505000000020003" pitchFamily="50" charset="0"/>
                <a:hlinkClick r:id="rId3"/>
              </a:rPr>
              <a:t>Read Write Inc. Phonics: Ruth Miskin on how to teach blending to children – YouTube</a:t>
            </a:r>
            <a:br>
              <a:rPr lang="en-GB" sz="2000" u="sng" dirty="0">
                <a:latin typeface="Letter-join No-Lead 8" panose="02000505000000020003" pitchFamily="50" charset="0"/>
              </a:rPr>
            </a:br>
            <a:br>
              <a:rPr lang="en-GB" sz="2400" dirty="0">
                <a:latin typeface="Letter-join No-Lead 8" panose="02000505000000020003" pitchFamily="50" charset="0"/>
              </a:rPr>
            </a:br>
            <a:br>
              <a:rPr lang="en-GB" dirty="0"/>
            </a:br>
            <a:endParaRPr lang="en-GB" dirty="0"/>
          </a:p>
        </p:txBody>
      </p:sp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000ABBE8-33DA-4E90-92BD-90752DF6B2B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7596336" y="5215210"/>
            <a:ext cx="1374595" cy="1368152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26B7DE2-EDFF-DFF0-7391-AB5C417F4D46}"/>
              </a:ext>
            </a:extLst>
          </p:cNvPr>
          <p:cNvSpPr txBox="1"/>
          <p:nvPr/>
        </p:nvSpPr>
        <p:spPr>
          <a:xfrm>
            <a:off x="251520" y="188640"/>
            <a:ext cx="7704856" cy="57554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etter-join No-Lead 8" panose="02000505000000020003" pitchFamily="50" charset="0"/>
                <a:ea typeface="+mn-ea"/>
                <a:cs typeface="+mn-cs"/>
              </a:rPr>
              <a:t>Home reading</a:t>
            </a:r>
          </a:p>
          <a:p>
            <a:pPr marL="0" marR="0" lvl="0" indent="0" algn="just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etter-join No-Lead 8" panose="02000505000000020003" pitchFamily="50" charset="0"/>
                <a:ea typeface="+mn-ea"/>
                <a:cs typeface="+mn-cs"/>
              </a:rPr>
              <a:t>How often?</a:t>
            </a:r>
          </a:p>
          <a:p>
            <a:pPr marL="0" marR="0" lvl="0" indent="0" algn="just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>
                <a:solidFill>
                  <a:prstClr val="black"/>
                </a:solidFill>
                <a:latin typeface="Letter-join No-Lead 8" panose="02000505000000020003" pitchFamily="50" charset="0"/>
              </a:rPr>
              <a:t>4 times a week and signed in their reading diary</a:t>
            </a:r>
          </a:p>
          <a:p>
            <a:pPr marL="0" marR="0" lvl="0" indent="0" algn="just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b="1" dirty="0">
                <a:solidFill>
                  <a:prstClr val="black"/>
                </a:solidFill>
                <a:latin typeface="Letter-join No-Lead 8" panose="02000505000000020003" pitchFamily="50" charset="0"/>
              </a:rPr>
              <a:t>What to read?</a:t>
            </a:r>
          </a:p>
          <a:p>
            <a:pPr marL="0" marR="0" lvl="0" indent="0" algn="just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etter-join No-Lead 8" panose="02000505000000020003" pitchFamily="50" charset="0"/>
                <a:ea typeface="+mn-ea"/>
                <a:cs typeface="+mn-cs"/>
              </a:rPr>
              <a:t>Oxford Owl – this is a copy of the book they have been learning in phonics every morning and should know really well. (reading for enjoyment)Login details are inside their reading journal.  This also has a short quiz attached to test their understanding.</a:t>
            </a:r>
          </a:p>
          <a:p>
            <a:pPr marL="0" marR="0" lvl="0" indent="0" algn="just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>
                <a:solidFill>
                  <a:prstClr val="black"/>
                </a:solidFill>
                <a:latin typeface="Letter-join No-Lead 8" panose="02000505000000020003" pitchFamily="50" charset="0"/>
              </a:rPr>
              <a:t>Book bag book – this is a physical book that they will bring home.</a:t>
            </a:r>
          </a:p>
          <a:p>
            <a:pPr marL="0" marR="0" lvl="0" indent="0" algn="just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b="1" dirty="0">
                <a:solidFill>
                  <a:prstClr val="black"/>
                </a:solidFill>
                <a:latin typeface="Letter-join No-Lead 8" panose="02000505000000020003" pitchFamily="50" charset="0"/>
              </a:rPr>
              <a:t>How to read?</a:t>
            </a:r>
          </a:p>
          <a:p>
            <a:pPr marL="0" marR="0" lvl="0" indent="0" algn="just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etter-join No-Lead 8" panose="02000505000000020003" pitchFamily="50" charset="0"/>
                <a:ea typeface="+mn-ea"/>
                <a:cs typeface="+mn-cs"/>
              </a:rPr>
              <a:t>As well as </a:t>
            </a:r>
            <a:r>
              <a:rPr kumimoji="0" lang="en-GB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etter-join No-Lead 8" panose="02000505000000020003" pitchFamily="50" charset="0"/>
                <a:ea typeface="+mn-ea"/>
                <a:cs typeface="+mn-cs"/>
              </a:rPr>
              <a:t>decod</a:t>
            </a:r>
            <a:r>
              <a:rPr lang="en-GB" sz="2000" dirty="0" err="1">
                <a:solidFill>
                  <a:prstClr val="black"/>
                </a:solidFill>
                <a:latin typeface="Letter-join No-Lead 8" panose="02000505000000020003" pitchFamily="50" charset="0"/>
              </a:rPr>
              <a:t>ing</a:t>
            </a:r>
            <a:r>
              <a:rPr lang="en-GB" sz="2000" dirty="0">
                <a:solidFill>
                  <a:prstClr val="black"/>
                </a:solidFill>
                <a:latin typeface="Letter-join No-Lead 8" panose="02000505000000020003" pitchFamily="50" charset="0"/>
              </a:rPr>
              <a:t> to read each word also ask questions about what they have understood, including what they can see happening in the illustrations.</a:t>
            </a:r>
          </a:p>
          <a:p>
            <a:pPr marL="0" marR="0" lvl="0" indent="0" algn="just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etter-join No-Lead 8" panose="02000505000000020003" pitchFamily="50" charset="0"/>
                <a:ea typeface="+mn-ea"/>
                <a:cs typeface="+mn-cs"/>
              </a:rPr>
              <a:t>Returning Books</a:t>
            </a:r>
          </a:p>
          <a:p>
            <a:pPr marL="0" marR="0" lvl="0" indent="0" algn="just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>
                <a:solidFill>
                  <a:prstClr val="black"/>
                </a:solidFill>
                <a:latin typeface="Letter-join No-Lead 8" panose="02000505000000020003" pitchFamily="50" charset="0"/>
              </a:rPr>
              <a:t>Please return books to school every Thursday for us to change and send back on the Friday.  If books are not returned or are damage we will issue a fine through parent pay so that we can replace the book. 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tter-join No-Lead 8" panose="02000505000000020003" pitchFamily="50" charset="0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3A5DB92-A2B5-DAD2-BB6E-9D8F667094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24328" y="5157192"/>
            <a:ext cx="1377815" cy="1365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25311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8804295-F958-323C-F9A4-EE586471F451}"/>
              </a:ext>
            </a:extLst>
          </p:cNvPr>
          <p:cNvSpPr txBox="1"/>
          <p:nvPr/>
        </p:nvSpPr>
        <p:spPr>
          <a:xfrm>
            <a:off x="323528" y="137837"/>
            <a:ext cx="7776864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etter-join No-Lead 8" panose="02000505000000020003" pitchFamily="50" charset="0"/>
                <a:ea typeface="+mn-ea"/>
                <a:cs typeface="+mn-cs"/>
              </a:rPr>
              <a:t>Further Support</a:t>
            </a:r>
          </a:p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b="1" dirty="0">
              <a:solidFill>
                <a:prstClr val="black"/>
              </a:solidFill>
              <a:latin typeface="Letter-join No-Lead 8" panose="02000505000000020003" pitchFamily="50" charset="0"/>
            </a:endParaRPr>
          </a:p>
          <a:p>
            <a:pPr algn="just" fontAlgn="base">
              <a:defRPr/>
            </a:pPr>
            <a:r>
              <a:rPr lang="en-GB" sz="2800" b="1" dirty="0">
                <a:latin typeface="Letter-join No-Lead 8" panose="02000505000000020003" pitchFamily="50" charset="0"/>
                <a:hlinkClick r:id="rId2"/>
              </a:rPr>
              <a:t>Parent guide to Read Write Inc. Phonics - Oxford Owl</a:t>
            </a:r>
            <a:endParaRPr lang="en-GB" sz="2800" b="1" dirty="0">
              <a:latin typeface="Letter-join No-Lead 8" panose="02000505000000020003" pitchFamily="50" charset="0"/>
            </a:endParaRPr>
          </a:p>
          <a:p>
            <a:pPr algn="just" fontAlgn="base">
              <a:defRPr/>
            </a:pPr>
            <a:endParaRPr lang="en-GB" sz="2800" dirty="0">
              <a:latin typeface="Letter-join No-Lead 8" panose="02000505000000020003" pitchFamily="50" charset="0"/>
            </a:endParaRPr>
          </a:p>
          <a:p>
            <a:pPr algn="just" fontAlgn="base">
              <a:defRPr/>
            </a:pPr>
            <a:r>
              <a:rPr lang="en-GB" sz="2800" b="1" dirty="0">
                <a:latin typeface="Letter-join No-Lead 8" panose="02000505000000020003" pitchFamily="50" charset="0"/>
                <a:hlinkClick r:id="rId3"/>
              </a:rPr>
              <a:t>Phonics | Leigh Church of England Academy (covmat.org)</a:t>
            </a:r>
            <a:endParaRPr lang="en-GB" sz="2800" b="1" dirty="0">
              <a:solidFill>
                <a:prstClr val="black"/>
              </a:solidFill>
              <a:latin typeface="Letter-join No-Lead 8" panose="02000505000000020003" pitchFamily="50" charset="0"/>
            </a:endParaRPr>
          </a:p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tter-join No-Lead 8" panose="02000505000000020003" pitchFamily="50" charset="0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31CF083-ED28-6A25-C2F9-CCEF80C490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96336" y="5373216"/>
            <a:ext cx="1377815" cy="1365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7599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5A225D-19A1-527B-1C1A-F191048EF0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6420" y="439369"/>
            <a:ext cx="7274769" cy="1320800"/>
          </a:xfrm>
        </p:spPr>
        <p:txBody>
          <a:bodyPr>
            <a:noAutofit/>
          </a:bodyPr>
          <a:lstStyle/>
          <a:p>
            <a:pPr algn="ctr"/>
            <a:r>
              <a:rPr lang="en-GB" sz="4000" b="1" dirty="0">
                <a:solidFill>
                  <a:schemeClr val="accent2">
                    <a:lumMod val="75000"/>
                  </a:schemeClr>
                </a:solidFill>
                <a:latin typeface="Letter-join Air No-lead 8" panose="02000805000000020003" pitchFamily="50" charset="0"/>
              </a:rPr>
              <a:t>Summer Reading Challenge</a:t>
            </a:r>
            <a:br>
              <a:rPr lang="en-GB" sz="4000" b="1" dirty="0">
                <a:solidFill>
                  <a:schemeClr val="accent2">
                    <a:lumMod val="75000"/>
                  </a:schemeClr>
                </a:solidFill>
                <a:latin typeface="Letter-join Air No-lead 8" panose="02000805000000020003" pitchFamily="50" charset="0"/>
              </a:rPr>
            </a:br>
            <a:r>
              <a:rPr lang="en-GB" sz="4000" b="1" dirty="0">
                <a:solidFill>
                  <a:schemeClr val="accent2">
                    <a:lumMod val="75000"/>
                  </a:schemeClr>
                </a:solidFill>
                <a:latin typeface="Letter-join Air No-lead 8" panose="02000805000000020003" pitchFamily="50" charset="0"/>
              </a:rPr>
              <a:t>Champion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53E8BF9-8E76-2D0C-F70E-4B7DB887AC4D}"/>
              </a:ext>
            </a:extLst>
          </p:cNvPr>
          <p:cNvSpPr txBox="1"/>
          <p:nvPr/>
        </p:nvSpPr>
        <p:spPr>
          <a:xfrm>
            <a:off x="179512" y="1798436"/>
            <a:ext cx="633670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chemeClr val="accent2">
                    <a:lumMod val="75000"/>
                  </a:schemeClr>
                </a:solidFill>
                <a:latin typeface="Letter-join Air No-lead 8" panose="02000805000000020003" pitchFamily="50" charset="0"/>
              </a:rPr>
              <a:t>This certificate is awarded to: 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B87EDAAD-E991-74C4-60D9-ED2F30F34B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922722"/>
              </p:ext>
            </p:extLst>
          </p:nvPr>
        </p:nvGraphicFramePr>
        <p:xfrm>
          <a:off x="609597" y="5445224"/>
          <a:ext cx="6348413" cy="1005840"/>
        </p:xfrm>
        <a:graphic>
          <a:graphicData uri="http://schemas.openxmlformats.org/drawingml/2006/table">
            <a:tbl>
              <a:tblPr/>
              <a:tblGrid>
                <a:gridCol w="2969104">
                  <a:extLst>
                    <a:ext uri="{9D8B030D-6E8A-4147-A177-3AD203B41FA5}">
                      <a16:colId xmlns:a16="http://schemas.microsoft.com/office/drawing/2014/main" val="3841684097"/>
                    </a:ext>
                  </a:extLst>
                </a:gridCol>
                <a:gridCol w="349434">
                  <a:extLst>
                    <a:ext uri="{9D8B030D-6E8A-4147-A177-3AD203B41FA5}">
                      <a16:colId xmlns:a16="http://schemas.microsoft.com/office/drawing/2014/main" val="2696413100"/>
                    </a:ext>
                  </a:extLst>
                </a:gridCol>
                <a:gridCol w="3029875">
                  <a:extLst>
                    <a:ext uri="{9D8B030D-6E8A-4147-A177-3AD203B41FA5}">
                      <a16:colId xmlns:a16="http://schemas.microsoft.com/office/drawing/2014/main" val="1376083841"/>
                    </a:ext>
                  </a:extLst>
                </a:gridCol>
              </a:tblGrid>
              <a:tr h="1005840"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</a:pPr>
                      <a:r>
                        <a:rPr lang="en-US" sz="1200" spc="15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Letter-join Air No-lead 8" panose="02000805000000020003" pitchFamily="50" charset="0"/>
                          <a:ea typeface="Franklin Gothic Book" panose="020B0503020102020204" pitchFamily="34" charset="0"/>
                          <a:cs typeface="Times New Roman" panose="02020603050405020304" pitchFamily="18" charset="0"/>
                        </a:rPr>
                        <a:t>Miss M Askew, Read Write Inc Champion</a:t>
                      </a:r>
                      <a:endParaRPr lang="en-GB" sz="1200" spc="15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Letter-join Air No-lead 8" panose="02000805000000020003" pitchFamily="50" charset="0"/>
                        <a:ea typeface="Franklin Gothic Book" panose="020B05030201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Franklin Gothic Book" panose="020B0503020102020204" pitchFamily="34" charset="0"/>
                          <a:ea typeface="Franklin Gothic Book" panose="020B050302010202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60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Franklin Gothic Book" panose="020B0503020102020204" pitchFamily="34" charset="0"/>
                        <a:ea typeface="Franklin Gothic Book" panose="020B05030201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</a:pPr>
                      <a:r>
                        <a:rPr lang="en-US" sz="1200" cap="all" spc="150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  <a:latin typeface="Letter-join Air No-lead 8" panose="02000805000000020003" pitchFamily="50" charset="0"/>
                          <a:ea typeface="Franklin Gothic Book" panose="020B0503020102020204" pitchFamily="34" charset="0"/>
                          <a:cs typeface="Times New Roman" panose="02020603050405020304" pitchFamily="18" charset="0"/>
                        </a:rPr>
                        <a:t>DATE</a:t>
                      </a:r>
                      <a:endParaRPr lang="en-GB" sz="1200" cap="all" spc="15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Letter-join Air No-lead 8" panose="02000805000000020003" pitchFamily="50" charset="0"/>
                        <a:ea typeface="Franklin Gothic Book" panose="020B05030201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93406799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0C033320-4158-4A04-FCDE-5234C791AF3C}"/>
              </a:ext>
            </a:extLst>
          </p:cNvPr>
          <p:cNvSpPr txBox="1"/>
          <p:nvPr/>
        </p:nvSpPr>
        <p:spPr>
          <a:xfrm>
            <a:off x="1907704" y="3050029"/>
            <a:ext cx="496855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5400" u="sng">
                <a:solidFill>
                  <a:schemeClr val="accent2">
                    <a:lumMod val="75000"/>
                  </a:schemeClr>
                </a:solidFill>
                <a:effectLst/>
                <a:latin typeface="Letter-join Air No-lead 8" panose="02000805000000020003" pitchFamily="50" charset="0"/>
                <a:ea typeface="Franklin Gothic Book" panose="020B0503020102020204" pitchFamily="34" charset="0"/>
                <a:cs typeface="Times New Roman" panose="02020603050405020304" pitchFamily="18" charset="0"/>
              </a:rPr>
              <a:t>Bertie Stainer</a:t>
            </a:r>
            <a:endParaRPr lang="en-GB" sz="5400" u="sng" dirty="0">
              <a:solidFill>
                <a:schemeClr val="accent2">
                  <a:lumMod val="75000"/>
                </a:schemeClr>
              </a:solidFill>
              <a:latin typeface="Letter-join Air No-lead 8" panose="02000805000000020003" pitchFamily="50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BDF6DAB-B567-65E7-7765-B252C8A68C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2320" y="4762413"/>
            <a:ext cx="1377815" cy="1365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75751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B06626ABF8E1F4D951A0E4956741B70" ma:contentTypeVersion="16" ma:contentTypeDescription="Create a new document." ma:contentTypeScope="" ma:versionID="d9d83ca9c091622ce94b8cdccd7c4a09">
  <xsd:schema xmlns:xsd="http://www.w3.org/2001/XMLSchema" xmlns:xs="http://www.w3.org/2001/XMLSchema" xmlns:p="http://schemas.microsoft.com/office/2006/metadata/properties" xmlns:ns2="3cfeb1c8-e166-43fc-9a2c-21996ae8f4e6" xmlns:ns3="e61ebda5-3888-44a9-812d-87200c064772" targetNamespace="http://schemas.microsoft.com/office/2006/metadata/properties" ma:root="true" ma:fieldsID="7bce09a901f75cfe7c4e201a45ea0778" ns2:_="" ns3:_="">
    <xsd:import namespace="3cfeb1c8-e166-43fc-9a2c-21996ae8f4e6"/>
    <xsd:import namespace="e61ebda5-3888-44a9-812d-87200c064772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DateTaken" minOccurs="0"/>
                <xsd:element ref="ns3:MediaLengthInSeconds" minOccurs="0"/>
                <xsd:element ref="ns3:MediaServiceLocation" minOccurs="0"/>
                <xsd:element ref="ns3:lcf76f155ced4ddcb4097134ff3c332f" minOccurs="0"/>
                <xsd:element ref="ns2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cfeb1c8-e166-43fc-9a2c-21996ae8f4e6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a749a841-0556-4f19-a516-25b62402da72}" ma:internalName="TaxCatchAll" ma:showField="CatchAllData" ma:web="3cfeb1c8-e166-43fc-9a2c-21996ae8f4e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61ebda5-3888-44a9-812d-87200c06477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338a6ad9-15a5-4ae6-8bc1-74100a08374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61ebda5-3888-44a9-812d-87200c064772">
      <Terms xmlns="http://schemas.microsoft.com/office/infopath/2007/PartnerControls"/>
    </lcf76f155ced4ddcb4097134ff3c332f>
    <TaxCatchAll xmlns="3cfeb1c8-e166-43fc-9a2c-21996ae8f4e6" xsi:nil="true"/>
  </documentManagement>
</p:properties>
</file>

<file path=customXml/itemProps1.xml><?xml version="1.0" encoding="utf-8"?>
<ds:datastoreItem xmlns:ds="http://schemas.openxmlformats.org/officeDocument/2006/customXml" ds:itemID="{F0DD1FB2-0A6C-4467-BD3C-81B5B2851A8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cfeb1c8-e166-43fc-9a2c-21996ae8f4e6"/>
    <ds:schemaRef ds:uri="e61ebda5-3888-44a9-812d-87200c06477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4F8B1E7-6534-4EC5-9ADE-B2BE16A622B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BA7FFC3-91FE-44FC-8D48-D3E97C89EBCA}">
  <ds:schemaRefs>
    <ds:schemaRef ds:uri="http://schemas.microsoft.com/office/2006/metadata/properties"/>
    <ds:schemaRef ds:uri="http://schemas.microsoft.com/office/infopath/2007/PartnerControls"/>
    <ds:schemaRef ds:uri="e61ebda5-3888-44a9-812d-87200c064772"/>
    <ds:schemaRef ds:uri="3cfeb1c8-e166-43fc-9a2c-21996ae8f4e6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177</TotalTime>
  <Words>900</Words>
  <Application>Microsoft Office PowerPoint</Application>
  <PresentationFormat>On-screen Show (4:3)</PresentationFormat>
  <Paragraphs>70</Paragraphs>
  <Slides>11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Arial</vt:lpstr>
      <vt:lpstr>Calibri</vt:lpstr>
      <vt:lpstr>Franklin Gothic Book</vt:lpstr>
      <vt:lpstr>Letter-join Air No-lead 8</vt:lpstr>
      <vt:lpstr>Letter-join No-Lead 8</vt:lpstr>
      <vt:lpstr>Trebuchet MS</vt:lpstr>
      <vt:lpstr>Wingdings 3</vt:lpstr>
      <vt:lpstr>Facet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Videos Watch, listen and join in with the pronunciation of the set 1, 2 and 3 sounds. Speed Sounds Sets 1, 2 and 3 for Foundation Stage and Year 1 - YouTube  Blending: Read Write Inc. Phonics: Ruth Miskin on how to teach blending to children – YouTube   </vt:lpstr>
      <vt:lpstr>PowerPoint Presentation</vt:lpstr>
      <vt:lpstr>PowerPoint Presentation</vt:lpstr>
      <vt:lpstr>Summer Reading Challenge Champion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Sharon Miskin - Leigh</dc:creator>
  <cp:lastModifiedBy>Michelle Askew</cp:lastModifiedBy>
  <cp:revision>14</cp:revision>
  <cp:lastPrinted>2022-09-22T16:03:09Z</cp:lastPrinted>
  <dcterms:created xsi:type="dcterms:W3CDTF">2019-09-24T17:54:30Z</dcterms:created>
  <dcterms:modified xsi:type="dcterms:W3CDTF">2023-02-10T16:16:39Z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0x0101004B06626ABF8E1F4D951A0E4956741B70</vt:lpwstr>
  </property>
</Properties>
</file>