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sldIdLst>
    <p:sldId id="257" r:id="rId5"/>
    <p:sldId id="258" r:id="rId6"/>
    <p:sldId id="259" r:id="rId7"/>
    <p:sldId id="265" r:id="rId8"/>
    <p:sldId id="268" r:id="rId9"/>
    <p:sldId id="266" r:id="rId10"/>
    <p:sldId id="277" r:id="rId11"/>
    <p:sldId id="273" r:id="rId12"/>
    <p:sldId id="276" r:id="rId13"/>
    <p:sldId id="275" r:id="rId14"/>
    <p:sldId id="269" r:id="rId15"/>
    <p:sldId id="274"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D3BB8F-52C5-41B8-38FC-19DBB6B53B82}" v="4" dt="2023-02-10T15:54:58.4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243" autoAdjust="0"/>
    <p:restoredTop sz="82079" autoAdjust="0"/>
  </p:normalViewPr>
  <p:slideViewPr>
    <p:cSldViewPr>
      <p:cViewPr varScale="1">
        <p:scale>
          <a:sx n="68" d="100"/>
          <a:sy n="68" d="100"/>
        </p:scale>
        <p:origin x="1531" y="67"/>
      </p:cViewPr>
      <p:guideLst>
        <p:guide orient="horz" pos="2160"/>
        <p:guide pos="2880"/>
      </p:guideLst>
    </p:cSldViewPr>
  </p:slideViewPr>
  <p:notesTextViewPr>
    <p:cViewPr>
      <p:scale>
        <a:sx n="100" d="100"/>
        <a:sy n="100" d="100"/>
      </p:scale>
      <p:origin x="0" y="0"/>
    </p:cViewPr>
  </p:notesTextViewPr>
  <p:notesViewPr>
    <p:cSldViewPr>
      <p:cViewPr varScale="1">
        <p:scale>
          <a:sx n="55" d="100"/>
          <a:sy n="55" d="100"/>
        </p:scale>
        <p:origin x="-2892"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118594-2461-4CC5-B0D8-6D5B0C9A1B76}" type="datetimeFigureOut">
              <a:rPr lang="en-US" smtClean="0"/>
              <a:pPr/>
              <a:t>2/10/2023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F575D3-ABA2-45E8-A804-D55F88325BB7}" type="slidenum">
              <a:rPr lang="en-GB" smtClean="0"/>
              <a:pPr/>
              <a:t>‹#›</a:t>
            </a:fld>
            <a:endParaRPr lang="en-GB"/>
          </a:p>
        </p:txBody>
      </p:sp>
    </p:spTree>
    <p:extLst>
      <p:ext uri="{BB962C8B-B14F-4D97-AF65-F5344CB8AC3E}">
        <p14:creationId xmlns:p14="http://schemas.microsoft.com/office/powerpoint/2010/main" val="126709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8:50 - Callie</a:t>
            </a:r>
          </a:p>
        </p:txBody>
      </p:sp>
      <p:sp>
        <p:nvSpPr>
          <p:cNvPr id="4" name="Slide Number Placeholder 3"/>
          <p:cNvSpPr>
            <a:spLocks noGrp="1"/>
          </p:cNvSpPr>
          <p:nvPr>
            <p:ph type="sldNum" sz="quarter" idx="10"/>
          </p:nvPr>
        </p:nvSpPr>
        <p:spPr/>
        <p:txBody>
          <a:bodyPr/>
          <a:lstStyle/>
          <a:p>
            <a:fld id="{E1F575D3-ABA2-45E8-A804-D55F88325BB7}"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Callie</a:t>
            </a:r>
          </a:p>
          <a:p>
            <a:r>
              <a:rPr lang="en-GB" dirty="0"/>
              <a:t>Discussion / feedback – how could this be applied here at </a:t>
            </a:r>
            <a:r>
              <a:rPr lang="en-GB" dirty="0" err="1"/>
              <a:t>Bilton</a:t>
            </a:r>
            <a:r>
              <a:rPr lang="en-GB" dirty="0"/>
              <a:t> High School?</a:t>
            </a:r>
          </a:p>
          <a:p>
            <a:r>
              <a:rPr lang="en-GB" dirty="0"/>
              <a:t>What would</a:t>
            </a:r>
            <a:r>
              <a:rPr lang="en-GB" baseline="0" dirty="0"/>
              <a:t> it be useful to do in the forthcoming sessions?</a:t>
            </a:r>
            <a:endParaRPr lang="en-GB" dirty="0"/>
          </a:p>
        </p:txBody>
      </p:sp>
      <p:sp>
        <p:nvSpPr>
          <p:cNvPr id="4" name="Slide Number Placeholder 3"/>
          <p:cNvSpPr>
            <a:spLocks noGrp="1"/>
          </p:cNvSpPr>
          <p:nvPr>
            <p:ph type="sldNum" sz="quarter" idx="10"/>
          </p:nvPr>
        </p:nvSpPr>
        <p:spPr/>
        <p:txBody>
          <a:bodyPr/>
          <a:lstStyle/>
          <a:p>
            <a:fld id="{E1F575D3-ABA2-45E8-A804-D55F88325BB7}"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9.00 - Emma</a:t>
            </a:r>
          </a:p>
        </p:txBody>
      </p:sp>
      <p:sp>
        <p:nvSpPr>
          <p:cNvPr id="4" name="Slide Number Placeholder 3"/>
          <p:cNvSpPr>
            <a:spLocks noGrp="1"/>
          </p:cNvSpPr>
          <p:nvPr>
            <p:ph type="sldNum" sz="quarter" idx="10"/>
          </p:nvPr>
        </p:nvSpPr>
        <p:spPr/>
        <p:txBody>
          <a:bodyPr/>
          <a:lstStyle/>
          <a:p>
            <a:fld id="{E1F575D3-ABA2-45E8-A804-D55F88325BB7}"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Simple View of Reading from Rose Report 2006 – A useful conceptual framework</a:t>
            </a:r>
            <a:r>
              <a:rPr lang="en-GB" baseline="0" dirty="0"/>
              <a:t> to replace the search lights model (phonics, grammar, word recognition, context)</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latin typeface="+mn-lt"/>
                <a:ea typeface="+mn-ea"/>
                <a:cs typeface="+mn-cs"/>
              </a:rPr>
              <a:t>Sir Jim Rose was commissioned to conduct ‘an independent review of best practice in the teaching of early reading and the range of strategies that best support children who have fallen behind in reading to catch up’.</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latin typeface="+mn-lt"/>
                <a:ea typeface="+mn-ea"/>
                <a:cs typeface="+mn-cs"/>
              </a:rPr>
              <a:t>Published in March 2006</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latin typeface="+mn-lt"/>
                <a:ea typeface="+mn-ea"/>
                <a:cs typeface="+mn-cs"/>
              </a:rPr>
              <a:t>Milton – went blind. Wanted to continue to read ancient Greek texts. Daughters learned how to pronounce the Greek letters, and uncomprehendingly “read” to their father. He understood what they were reading, and so could understand the meaning. </a:t>
            </a:r>
            <a:endParaRPr lang="en-GB" baseline="0" dirty="0"/>
          </a:p>
        </p:txBody>
      </p:sp>
      <p:sp>
        <p:nvSpPr>
          <p:cNvPr id="4" name="Slide Number Placeholder 3"/>
          <p:cNvSpPr>
            <a:spLocks noGrp="1"/>
          </p:cNvSpPr>
          <p:nvPr>
            <p:ph type="sldNum" sz="quarter" idx="10"/>
          </p:nvPr>
        </p:nvSpPr>
        <p:spPr/>
        <p:txBody>
          <a:bodyPr/>
          <a:lstStyle/>
          <a:p>
            <a:fld id="{E1F575D3-ABA2-45E8-A804-D55F88325BB7}"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E1F575D3-ABA2-45E8-A804-D55F88325BB7}"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a:t>
            </a:r>
          </a:p>
          <a:p>
            <a:pPr>
              <a:buFont typeface="Arial" pitchFamily="34" charset="0"/>
              <a:buChar char="•"/>
            </a:pPr>
            <a:r>
              <a:rPr lang="en-GB" dirty="0"/>
              <a:t> a</a:t>
            </a:r>
            <a:r>
              <a:rPr lang="en-GB" baseline="0" dirty="0"/>
              <a:t> phoneme is the smallest unit of sound in speech capable of distinguishing meaning. e.g. pan / ban  Different languages have different phonemes e.g. Spanish 24 phonemes</a:t>
            </a:r>
          </a:p>
          <a:p>
            <a:pPr>
              <a:buFont typeface="Arial" pitchFamily="34" charset="0"/>
              <a:buChar char="•"/>
            </a:pPr>
            <a:r>
              <a:rPr lang="en-GB" baseline="0" dirty="0"/>
              <a:t> </a:t>
            </a:r>
            <a:r>
              <a:rPr lang="en-GB" baseline="0" dirty="0" err="1"/>
              <a:t>cf</a:t>
            </a:r>
            <a:r>
              <a:rPr lang="en-GB" baseline="0" dirty="0"/>
              <a:t> </a:t>
            </a:r>
            <a:r>
              <a:rPr lang="en-GB" baseline="0" dirty="0" err="1"/>
              <a:t>e.g</a:t>
            </a:r>
            <a:r>
              <a:rPr lang="en-GB" baseline="0" dirty="0"/>
              <a:t> Japanese, where symbols are ideograms that represent ideas visually</a:t>
            </a:r>
          </a:p>
          <a:p>
            <a:pPr>
              <a:buFont typeface="Arial" pitchFamily="34" charset="0"/>
              <a:buChar char="•"/>
            </a:pPr>
            <a:r>
              <a:rPr lang="en-GB" baseline="0" dirty="0"/>
              <a:t>Can you see a problem? Lack of 1:1 correspondence</a:t>
            </a:r>
            <a:endParaRPr lang="en-GB" dirty="0"/>
          </a:p>
        </p:txBody>
      </p:sp>
      <p:sp>
        <p:nvSpPr>
          <p:cNvPr id="4" name="Slide Number Placeholder 3"/>
          <p:cNvSpPr>
            <a:spLocks noGrp="1"/>
          </p:cNvSpPr>
          <p:nvPr>
            <p:ph type="sldNum" sz="quarter" idx="10"/>
          </p:nvPr>
        </p:nvSpPr>
        <p:spPr/>
        <p:txBody>
          <a:bodyPr/>
          <a:lstStyle/>
          <a:p>
            <a:fld id="{E1F575D3-ABA2-45E8-A804-D55F88325BB7}"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10:00 - Callie</a:t>
            </a:r>
          </a:p>
        </p:txBody>
      </p:sp>
      <p:sp>
        <p:nvSpPr>
          <p:cNvPr id="4" name="Slide Number Placeholder 3"/>
          <p:cNvSpPr>
            <a:spLocks noGrp="1"/>
          </p:cNvSpPr>
          <p:nvPr>
            <p:ph type="sldNum" sz="quarter" idx="10"/>
          </p:nvPr>
        </p:nvSpPr>
        <p:spPr/>
        <p:txBody>
          <a:bodyPr/>
          <a:lstStyle/>
          <a:p>
            <a:fld id="{E1F575D3-ABA2-45E8-A804-D55F88325BB7}" type="slidenum">
              <a:rPr lang="en-GB" smtClean="0"/>
              <a:pPr/>
              <a:t>11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998230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420243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5893089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B235A8-C45A-478F-8B61-5820CEB4CD69}" type="datetimeFigureOut">
              <a:rPr lang="en-US" smtClean="0"/>
              <a:pPr/>
              <a:t>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647476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B235A8-C45A-478F-8B61-5820CEB4CD69}" type="datetimeFigureOut">
              <a:rPr lang="en-US" smtClean="0"/>
              <a:pPr/>
              <a:t>2/10/2023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4116113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B235A8-C45A-478F-8B61-5820CEB4CD69}" type="datetimeFigureOut">
              <a:rPr lang="en-US" smtClean="0"/>
              <a:pPr/>
              <a:t>2/10/2023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1673831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B235A8-C45A-478F-8B61-5820CEB4CD69}" type="datetimeFigureOut">
              <a:rPr lang="en-US" smtClean="0"/>
              <a:pPr/>
              <a:t>2/10/2023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3047698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2EB235A8-C45A-478F-8B61-5820CEB4CD69}" type="datetimeFigureOut">
              <a:rPr lang="en-US" smtClean="0"/>
              <a:pPr/>
              <a:t>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71002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B235A8-C45A-478F-8B61-5820CEB4CD69}" type="datetimeFigureOut">
              <a:rPr lang="en-US" smtClean="0"/>
              <a:pPr/>
              <a:t>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208724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3914726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26993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0975558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247837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38589208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296343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1699542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EB235A8-C45A-478F-8B61-5820CEB4CD69}" type="datetimeFigureOut">
              <a:rPr lang="en-US" smtClean="0"/>
              <a:pPr/>
              <a:t>2/10/2023</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7B8004B9-20C9-4278-96C2-E3876BC2E47D}" type="slidenum">
              <a:rPr lang="en-GB" smtClean="0"/>
              <a:pPr/>
              <a:t>‹#›</a:t>
            </a:fld>
            <a:endParaRPr lang="en-GB"/>
          </a:p>
        </p:txBody>
      </p:sp>
    </p:spTree>
    <p:extLst>
      <p:ext uri="{BB962C8B-B14F-4D97-AF65-F5344CB8AC3E}">
        <p14:creationId xmlns:p14="http://schemas.microsoft.com/office/powerpoint/2010/main" val="15442128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pixabay.com/en/cartoon-frog-funny-amphibian-toad-247979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pixabay.com/en/cartoon-frog-funny-amphibian-toad-2479796/"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pixabay.com/en/cartoon-frog-funny-amphibian-toad-2479796/"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theschoolrun.com/what-is-decoding"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pixabay.com/en/cartoon-frog-funny-amphibian-toad-2479796/" TargetMode="Externa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hyperlink" Target="http://www.theschoolrun.com/what-is-blending"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s://pixabay.com/en/cartoon-frog-funny-amphibian-toad-2479796/" TargetMode="Externa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hyperlink" Target="http://www.theschoolrun.com/what-is-encoding"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hyperlink" Target="https://pixabay.com/en/cartoon-frog-funny-amphibian-toad-2479796/" TargetMode="Externa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hyperlink" Target="https://pixabay.com/en/cartoon-frog-funny-amphibian-toad-2479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hCBzNnSSxds" TargetMode="External"/><Relationship Id="rId1" Type="http://schemas.openxmlformats.org/officeDocument/2006/relationships/slideLayout" Target="../slideLayouts/slideLayout6.xml"/><Relationship Id="rId4" Type="http://schemas.openxmlformats.org/officeDocument/2006/relationships/hyperlink" Target="https://pixabay.com/en/cartoon-frog-funny-amphibian-toad-2479796/"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cartoon-frog-funny-amphibian-toad-2479796/"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pixabay.com/en/cartoon-frog-funny-amphibian-toad-2479796/"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pixabay.com/en/cartoon-frog-funny-amphibian-toad-2479796/"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pixabay.com/en/cartoon-frog-funny-amphibian-toad-2479796/"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11" name="Straight Connector 10">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2" name="Rectangle 21">
            <a:extLst>
              <a:ext uri="{FF2B5EF4-FFF2-40B4-BE49-F238E27FC236}">
                <a16:creationId xmlns:a16="http://schemas.microsoft.com/office/drawing/2014/main" id="{2783C067-F8BF-4755-B516-8A0CD74C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2ED796EC-E7FF-46DB-B912-FB08BF12A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5">
            <a:extLst>
              <a:ext uri="{FF2B5EF4-FFF2-40B4-BE49-F238E27FC236}">
                <a16:creationId xmlns:a16="http://schemas.microsoft.com/office/drawing/2014/main" id="{549A2DAB-B431-487D-95AD-BB0FECB49E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3900" y="3818467"/>
            <a:ext cx="3337719" cy="3039533"/>
          </a:xfrm>
          <a:prstGeom prst="triangle">
            <a:avLst>
              <a:gd name="adj" fmla="val 100000"/>
            </a:avLst>
          </a:prstGeom>
          <a:solidFill>
            <a:schemeClr val="accent1">
              <a:alpha val="88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0819F787-32B4-46A8-BC57-C6571BCEE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19230" y="0"/>
            <a:ext cx="1324770" cy="685800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cxnSp>
        <p:nvCxnSpPr>
          <p:cNvPr id="30" name="Straight Connector 29">
            <a:extLst>
              <a:ext uri="{FF2B5EF4-FFF2-40B4-BE49-F238E27FC236}">
                <a16:creationId xmlns:a16="http://schemas.microsoft.com/office/drawing/2014/main" id="{C5ECDEE1-7093-418F-9CF5-24EEB115C1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00950" y="0"/>
            <a:ext cx="1295400" cy="6858000"/>
          </a:xfrm>
          <a:prstGeom prst="line">
            <a:avLst/>
          </a:prstGeom>
          <a:ln w="15875" cap="sq">
            <a:solidFill>
              <a:schemeClr val="accent2"/>
            </a:solidFill>
            <a:beve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045062AF-EB11-4651-BC4A-4DA21768D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568950" y="3681413"/>
            <a:ext cx="3572668" cy="3176587"/>
          </a:xfrm>
          <a:prstGeom prst="line">
            <a:avLst/>
          </a:prstGeom>
          <a:ln w="15875">
            <a:solidFill>
              <a:schemeClr val="accent1"/>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1463575" y="2881480"/>
            <a:ext cx="5825202" cy="2653836"/>
          </a:xfrm>
          <a:prstGeom prst="rect">
            <a:avLst/>
          </a:prstGeom>
        </p:spPr>
        <p:txBody>
          <a:bodyPr vert="horz" lIns="91440" tIns="45720" rIns="91440" bIns="45720" rtlCol="0" anchor="b">
            <a:noAutofit/>
          </a:bodyPr>
          <a:lstStyle/>
          <a:p>
            <a:pPr algn="ctr">
              <a:spcBef>
                <a:spcPct val="0"/>
              </a:spcBef>
              <a:spcAft>
                <a:spcPts val="600"/>
              </a:spcAft>
            </a:pPr>
            <a:r>
              <a:rPr lang="en-US" sz="5400" dirty="0">
                <a:solidFill>
                  <a:schemeClr val="accent1"/>
                </a:solidFill>
              </a:rPr>
              <a:t>RWI</a:t>
            </a:r>
          </a:p>
          <a:p>
            <a:pPr algn="ctr">
              <a:spcBef>
                <a:spcPct val="0"/>
              </a:spcBef>
              <a:spcAft>
                <a:spcPts val="600"/>
              </a:spcAft>
            </a:pPr>
            <a:endParaRPr lang="en-US" sz="5400" dirty="0">
              <a:solidFill>
                <a:schemeClr val="accent1"/>
              </a:solidFill>
              <a:latin typeface="+mj-lt"/>
              <a:ea typeface="+mj-ea"/>
              <a:cs typeface="+mj-cs"/>
            </a:endParaRPr>
          </a:p>
          <a:p>
            <a:pPr algn="ctr">
              <a:spcBef>
                <a:spcPct val="0"/>
              </a:spcBef>
              <a:spcAft>
                <a:spcPts val="600"/>
              </a:spcAft>
            </a:pPr>
            <a:r>
              <a:rPr lang="en-US" sz="5400" dirty="0">
                <a:solidFill>
                  <a:schemeClr val="accent1"/>
                </a:solidFill>
                <a:latin typeface="+mj-lt"/>
                <a:ea typeface="+mj-ea"/>
                <a:cs typeface="+mj-cs"/>
              </a:rPr>
              <a:t>Phonics Workshop</a:t>
            </a:r>
          </a:p>
          <a:p>
            <a:pPr algn="ctr">
              <a:spcBef>
                <a:spcPct val="0"/>
              </a:spcBef>
              <a:spcAft>
                <a:spcPts val="600"/>
              </a:spcAft>
            </a:pPr>
            <a:endParaRPr lang="en-US" sz="5400" dirty="0">
              <a:solidFill>
                <a:schemeClr val="accent1"/>
              </a:solidFill>
              <a:latin typeface="+mj-lt"/>
              <a:ea typeface="+mj-ea"/>
              <a:cs typeface="+mj-cs"/>
            </a:endParaRPr>
          </a:p>
          <a:p>
            <a:pPr algn="ctr">
              <a:spcBef>
                <a:spcPct val="0"/>
              </a:spcBef>
              <a:spcAft>
                <a:spcPts val="600"/>
              </a:spcAft>
            </a:pPr>
            <a:r>
              <a:rPr lang="en-US" sz="5400" dirty="0">
                <a:solidFill>
                  <a:schemeClr val="accent1"/>
                </a:solidFill>
                <a:latin typeface="+mj-lt"/>
                <a:ea typeface="+mj-ea"/>
                <a:cs typeface="+mj-cs"/>
              </a:rPr>
              <a:t>2023</a:t>
            </a:r>
          </a:p>
        </p:txBody>
      </p:sp>
      <p:pic>
        <p:nvPicPr>
          <p:cNvPr id="4" name="Picture 3" descr="A close up of a logo&#10;&#10;Description automatically generated">
            <a:extLst>
              <a:ext uri="{FF2B5EF4-FFF2-40B4-BE49-F238E27FC236}">
                <a16:creationId xmlns:a16="http://schemas.microsoft.com/office/drawing/2014/main" id="{6B3F15D9-C595-4A93-9748-39ED64AF706A}"/>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83728" y="4709031"/>
            <a:ext cx="1374595" cy="136815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7158" y="214290"/>
            <a:ext cx="8501122" cy="6915548"/>
          </a:xfrm>
          <a:prstGeom prst="rect">
            <a:avLst/>
          </a:prstGeom>
          <a:noFill/>
        </p:spPr>
        <p:txBody>
          <a:bodyPr wrap="square" rtlCol="0">
            <a:spAutoFit/>
          </a:bodyPr>
          <a:lstStyle/>
          <a:p>
            <a:pPr algn="ctr"/>
            <a:endParaRPr lang="en-GB" sz="3600" dirty="0"/>
          </a:p>
          <a:p>
            <a:r>
              <a:rPr lang="en-GB" sz="3600" dirty="0"/>
              <a:t>What will this session cover?</a:t>
            </a:r>
          </a:p>
          <a:p>
            <a:pPr lvl="1">
              <a:lnSpc>
                <a:spcPct val="150000"/>
              </a:lnSpc>
              <a:buFont typeface="Arial" pitchFamily="34" charset="0"/>
              <a:buChar char="•"/>
            </a:pPr>
            <a:r>
              <a:rPr lang="en-GB" sz="3600" dirty="0"/>
              <a:t> An introduction to phonics</a:t>
            </a:r>
          </a:p>
          <a:p>
            <a:pPr lvl="1">
              <a:lnSpc>
                <a:spcPct val="150000"/>
              </a:lnSpc>
              <a:buFont typeface="Arial" pitchFamily="34" charset="0"/>
              <a:buChar char="•"/>
            </a:pPr>
            <a:r>
              <a:rPr lang="en-GB" sz="3600" dirty="0"/>
              <a:t>Video to demonstrate how to say letter sounds</a:t>
            </a:r>
          </a:p>
          <a:p>
            <a:pPr lvl="1">
              <a:lnSpc>
                <a:spcPct val="150000"/>
              </a:lnSpc>
              <a:buFont typeface="Arial" pitchFamily="34" charset="0"/>
              <a:buChar char="•"/>
            </a:pPr>
            <a:r>
              <a:rPr lang="en-GB" sz="3600" dirty="0"/>
              <a:t> How phonics is taught at Leigh C of E-your turn!</a:t>
            </a:r>
          </a:p>
          <a:p>
            <a:pPr lvl="1">
              <a:lnSpc>
                <a:spcPct val="150000"/>
              </a:lnSpc>
            </a:pPr>
            <a:endParaRPr lang="en-GB" sz="3600" dirty="0"/>
          </a:p>
          <a:p>
            <a:pPr>
              <a:lnSpc>
                <a:spcPct val="150000"/>
              </a:lnSpc>
            </a:pPr>
            <a:endParaRPr lang="en-GB" sz="3600" dirty="0"/>
          </a:p>
        </p:txBody>
      </p:sp>
      <p:pic>
        <p:nvPicPr>
          <p:cNvPr id="6" name="Picture 5" descr="A close up of a logo&#10;&#10;Description automatically generated">
            <a:extLst>
              <a:ext uri="{FF2B5EF4-FFF2-40B4-BE49-F238E27FC236}">
                <a16:creationId xmlns:a16="http://schemas.microsoft.com/office/drawing/2014/main" id="{431E6D32-19FE-408F-8B24-F0A0085C84F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83685" y="5275558"/>
            <a:ext cx="1374595" cy="13681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8596" y="714356"/>
            <a:ext cx="8286808" cy="5139869"/>
          </a:xfrm>
          <a:prstGeom prst="rect">
            <a:avLst/>
          </a:prstGeom>
          <a:noFill/>
        </p:spPr>
        <p:txBody>
          <a:bodyPr wrap="square" rtlCol="0">
            <a:spAutoFit/>
          </a:bodyPr>
          <a:lstStyle/>
          <a:p>
            <a:pPr algn="ctr"/>
            <a:r>
              <a:rPr lang="en-GB" sz="5400" dirty="0"/>
              <a:t>What is Phonics?</a:t>
            </a:r>
          </a:p>
          <a:p>
            <a:r>
              <a:rPr lang="en-GB" sz="3600" b="1" dirty="0"/>
              <a:t>Phonics</a:t>
            </a:r>
            <a:r>
              <a:rPr lang="en-GB" sz="3600" dirty="0"/>
              <a:t> is a method of teaching children to read by linking sounds (phonemes) and the symbols that represent them (graphemes). </a:t>
            </a:r>
          </a:p>
          <a:p>
            <a:r>
              <a:rPr lang="en-GB" sz="3600" dirty="0"/>
              <a:t>Phonics is the learning-to-read method used in primary schools in the UK today.</a:t>
            </a:r>
          </a:p>
          <a:p>
            <a:pPr algn="ctr"/>
            <a:endParaRPr lang="en-GB" sz="5400" dirty="0"/>
          </a:p>
          <a:p>
            <a:pPr algn="ctr"/>
            <a:endParaRPr lang="en-GB" sz="2800" dirty="0"/>
          </a:p>
          <a:p>
            <a:endParaRPr lang="en-GB" sz="1200" dirty="0"/>
          </a:p>
        </p:txBody>
      </p:sp>
      <p:pic>
        <p:nvPicPr>
          <p:cNvPr id="6" name="Picture 5" descr="A close up of a logo&#10;&#10;Description automatically generated">
            <a:extLst>
              <a:ext uri="{FF2B5EF4-FFF2-40B4-BE49-F238E27FC236}">
                <a16:creationId xmlns:a16="http://schemas.microsoft.com/office/drawing/2014/main" id="{44572C86-4265-4353-B2AF-215007D8EA1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52320" y="5170149"/>
            <a:ext cx="1374595" cy="136815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28596" y="0"/>
            <a:ext cx="7786742" cy="6186309"/>
          </a:xfrm>
          <a:prstGeom prst="rect">
            <a:avLst/>
          </a:prstGeom>
        </p:spPr>
        <p:txBody>
          <a:bodyPr wrap="square">
            <a:spAutoFit/>
          </a:bodyPr>
          <a:lstStyle/>
          <a:p>
            <a:endParaRPr lang="en-GB" sz="3600" b="1" dirty="0"/>
          </a:p>
          <a:p>
            <a:r>
              <a:rPr lang="en-GB" sz="3600" dirty="0"/>
              <a:t>Children are taught letter sounds in Reception. This involves thinking about what sound a word starts with, saying the sound out loud and then recognising how that sound is represented by a letter.</a:t>
            </a:r>
          </a:p>
          <a:p>
            <a:r>
              <a:rPr lang="en-GB" sz="3600" dirty="0"/>
              <a:t>The aim is for children to be able to </a:t>
            </a:r>
            <a:r>
              <a:rPr lang="en-GB" sz="3600" b="1" dirty="0"/>
              <a:t>see a letter and then say the sound it represents out loud</a:t>
            </a:r>
            <a:r>
              <a:rPr lang="en-GB" sz="3600" dirty="0"/>
              <a:t>. This is called </a:t>
            </a:r>
            <a:r>
              <a:rPr lang="en-GB" sz="3600" b="1" dirty="0">
                <a:hlinkClick r:id="rId3"/>
              </a:rPr>
              <a:t>decoding</a:t>
            </a:r>
            <a:r>
              <a:rPr lang="en-GB" sz="3600" dirty="0"/>
              <a:t>.</a:t>
            </a:r>
          </a:p>
        </p:txBody>
      </p:sp>
      <p:pic>
        <p:nvPicPr>
          <p:cNvPr id="3" name="Picture 2" descr="A close up of a logo&#10;&#10;Description automatically generated">
            <a:extLst>
              <a:ext uri="{FF2B5EF4-FFF2-40B4-BE49-F238E27FC236}">
                <a16:creationId xmlns:a16="http://schemas.microsoft.com/office/drawing/2014/main" id="{B24E6880-4D77-44D5-94A9-0CEFEBA40D33}"/>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733604" y="5301208"/>
            <a:ext cx="1374595" cy="136815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034" y="428604"/>
            <a:ext cx="8072494" cy="5632311"/>
          </a:xfrm>
          <a:prstGeom prst="rect">
            <a:avLst/>
          </a:prstGeom>
        </p:spPr>
        <p:txBody>
          <a:bodyPr wrap="square">
            <a:spAutoFit/>
          </a:bodyPr>
          <a:lstStyle/>
          <a:p>
            <a:r>
              <a:rPr lang="en-GB" sz="3600" dirty="0"/>
              <a:t>Children then need to go from saying the individual sounds of each letter, to being able to </a:t>
            </a:r>
            <a:r>
              <a:rPr lang="en-GB" sz="3600" b="1" dirty="0">
                <a:hlinkClick r:id="rId3"/>
              </a:rPr>
              <a:t>blend the sounds and say the whole word</a:t>
            </a:r>
            <a:r>
              <a:rPr lang="en-GB" sz="3600" dirty="0"/>
              <a:t>. </a:t>
            </a:r>
          </a:p>
          <a:p>
            <a:r>
              <a:rPr lang="en-GB" sz="3600" dirty="0"/>
              <a:t>We begin with CVC words i.e. c-a-t</a:t>
            </a:r>
          </a:p>
          <a:p>
            <a:endParaRPr lang="en-GB" sz="3600" dirty="0"/>
          </a:p>
          <a:p>
            <a:r>
              <a:rPr lang="en-GB" sz="3600" dirty="0"/>
              <a:t>This can be a big step for many children and takes time.</a:t>
            </a:r>
          </a:p>
          <a:p>
            <a:r>
              <a:rPr lang="en-GB" sz="3600" dirty="0"/>
              <a:t>Fred-talk is used to encourage this skill.</a:t>
            </a:r>
            <a:endParaRPr lang="en-GB" sz="2400" dirty="0"/>
          </a:p>
        </p:txBody>
      </p:sp>
      <p:pic>
        <p:nvPicPr>
          <p:cNvPr id="3" name="Picture 2" descr="A close up of a logo&#10;&#10;Description automatically generated">
            <a:extLst>
              <a:ext uri="{FF2B5EF4-FFF2-40B4-BE49-F238E27FC236}">
                <a16:creationId xmlns:a16="http://schemas.microsoft.com/office/drawing/2014/main" id="{C6327984-12BD-4E5D-BBC7-437AD7175941}"/>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668344" y="5376839"/>
            <a:ext cx="1374595" cy="136815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5720" y="142852"/>
            <a:ext cx="8643998" cy="5262979"/>
          </a:xfrm>
          <a:prstGeom prst="rect">
            <a:avLst/>
          </a:prstGeom>
          <a:noFill/>
        </p:spPr>
        <p:txBody>
          <a:bodyPr wrap="square" rtlCol="0">
            <a:spAutoFit/>
          </a:bodyPr>
          <a:lstStyle/>
          <a:p>
            <a:endParaRPr lang="en-GB" sz="3600" dirty="0"/>
          </a:p>
          <a:p>
            <a:endParaRPr lang="en-GB" sz="3600" dirty="0"/>
          </a:p>
          <a:p>
            <a:r>
              <a:rPr lang="en-GB" sz="3600" dirty="0"/>
              <a:t>While children are learning to say the sounds of letters out loud, they will also begin to learn to </a:t>
            </a:r>
            <a:r>
              <a:rPr lang="en-GB" sz="3600" b="1" dirty="0"/>
              <a:t>write these letters (</a:t>
            </a:r>
            <a:r>
              <a:rPr lang="en-GB" sz="3600" b="1" dirty="0">
                <a:hlinkClick r:id="rId3"/>
              </a:rPr>
              <a:t>encoding</a:t>
            </a:r>
            <a:r>
              <a:rPr lang="en-GB" sz="3600" b="1" dirty="0"/>
              <a:t>)</a:t>
            </a:r>
            <a:r>
              <a:rPr lang="en-GB" sz="3600" dirty="0"/>
              <a:t>. They will be taught where they need to start with each letter and how the letters need to be formed in relation to each other. </a:t>
            </a:r>
          </a:p>
          <a:p>
            <a:endParaRPr lang="en-GB" sz="1200" dirty="0"/>
          </a:p>
        </p:txBody>
      </p:sp>
      <p:pic>
        <p:nvPicPr>
          <p:cNvPr id="4" name="Picture 3" descr="A close up of a logo&#10;&#10;Description automatically generated">
            <a:extLst>
              <a:ext uri="{FF2B5EF4-FFF2-40B4-BE49-F238E27FC236}">
                <a16:creationId xmlns:a16="http://schemas.microsoft.com/office/drawing/2014/main" id="{789E951E-FD3B-4E25-9458-1836E3A9F727}"/>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555123" y="5157192"/>
            <a:ext cx="1374595" cy="13681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54FDF7-4A73-4D9A-AE17-2DD49E375BCB}"/>
              </a:ext>
            </a:extLst>
          </p:cNvPr>
          <p:cNvSpPr/>
          <p:nvPr/>
        </p:nvSpPr>
        <p:spPr>
          <a:xfrm>
            <a:off x="611560" y="908720"/>
            <a:ext cx="7560840" cy="4524315"/>
          </a:xfrm>
          <a:prstGeom prst="rect">
            <a:avLst/>
          </a:prstGeom>
        </p:spPr>
        <p:txBody>
          <a:bodyPr wrap="square">
            <a:spAutoFit/>
          </a:bodyPr>
          <a:lstStyle/>
          <a:p>
            <a:r>
              <a:rPr lang="en-GB" sz="3600" b="1" dirty="0"/>
              <a:t>Pre-cursive </a:t>
            </a:r>
            <a:r>
              <a:rPr lang="en-GB" sz="3600" dirty="0"/>
              <a:t>writing is taught at Leigh.</a:t>
            </a:r>
          </a:p>
          <a:p>
            <a:endParaRPr lang="en-GB" sz="3600" dirty="0"/>
          </a:p>
          <a:p>
            <a:r>
              <a:rPr lang="en-GB" sz="3600" dirty="0"/>
              <a:t>This can prove difficult early on but prepares the children well for later in their school journey when they will be expected to write joined up.</a:t>
            </a:r>
          </a:p>
        </p:txBody>
      </p:sp>
      <p:pic>
        <p:nvPicPr>
          <p:cNvPr id="3" name="Picture 2" descr="A close up of a logo&#10;&#10;Description automatically generated">
            <a:extLst>
              <a:ext uri="{FF2B5EF4-FFF2-40B4-BE49-F238E27FC236}">
                <a16:creationId xmlns:a16="http://schemas.microsoft.com/office/drawing/2014/main" id="{53CA64AF-E88D-4AD7-AD42-EF04F0B75293}"/>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96336" y="5265204"/>
            <a:ext cx="1374595" cy="1368152"/>
          </a:xfrm>
          <a:prstGeom prst="rect">
            <a:avLst/>
          </a:prstGeom>
        </p:spPr>
      </p:pic>
    </p:spTree>
    <p:extLst>
      <p:ext uri="{BB962C8B-B14F-4D97-AF65-F5344CB8AC3E}">
        <p14:creationId xmlns:p14="http://schemas.microsoft.com/office/powerpoint/2010/main" val="208406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440246"/>
          </a:xfrm>
        </p:spPr>
        <p:txBody>
          <a:bodyPr>
            <a:normAutofit fontScale="90000"/>
          </a:bodyPr>
          <a:lstStyle/>
          <a:p>
            <a:pPr algn="ctr"/>
            <a:br>
              <a:rPr lang="en-GB" dirty="0"/>
            </a:br>
            <a:br>
              <a:rPr lang="en-GB" dirty="0"/>
            </a:br>
            <a:r>
              <a:rPr lang="en-GB" dirty="0"/>
              <a:t>Video</a:t>
            </a:r>
            <a:br>
              <a:rPr lang="en-GB" dirty="0"/>
            </a:br>
            <a:r>
              <a:rPr lang="en-GB" dirty="0"/>
              <a:t>Watch the children as they pronounce the set 1 sounds.</a:t>
            </a:r>
            <a:br>
              <a:rPr lang="en-GB" dirty="0"/>
            </a:br>
            <a:r>
              <a:rPr lang="en-GB" dirty="0">
                <a:hlinkClick r:id="rId2"/>
              </a:rPr>
              <a:t>https://www.youtube.com/watch?v=hCBzNnSSxds</a:t>
            </a:r>
            <a:br>
              <a:rPr lang="en-GB" dirty="0"/>
            </a:br>
            <a:br>
              <a:rPr lang="en-GB" dirty="0"/>
            </a:br>
            <a:endParaRPr lang="en-GB" dirty="0"/>
          </a:p>
        </p:txBody>
      </p:sp>
      <p:pic>
        <p:nvPicPr>
          <p:cNvPr id="3" name="Picture 2" descr="A close up of a logo&#10;&#10;Description automatically generated">
            <a:extLst>
              <a:ext uri="{FF2B5EF4-FFF2-40B4-BE49-F238E27FC236}">
                <a16:creationId xmlns:a16="http://schemas.microsoft.com/office/drawing/2014/main" id="{000ABBE8-33DA-4E90-92BD-90752DF6B2B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96336" y="5215210"/>
            <a:ext cx="1374595" cy="136815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69072"/>
          </a:xfrm>
        </p:spPr>
        <p:txBody>
          <a:bodyPr>
            <a:normAutofit fontScale="90000"/>
          </a:bodyPr>
          <a:lstStyle/>
          <a:p>
            <a:pPr algn="l"/>
            <a:r>
              <a:rPr lang="en-GB" b="1" u="sng" dirty="0">
                <a:solidFill>
                  <a:srgbClr val="00B050"/>
                </a:solidFill>
              </a:rPr>
              <a:t>Green words</a:t>
            </a:r>
            <a:br>
              <a:rPr lang="en-GB" dirty="0">
                <a:solidFill>
                  <a:srgbClr val="00B050"/>
                </a:solidFill>
              </a:rPr>
            </a:br>
            <a:r>
              <a:rPr lang="en-GB" sz="4000" dirty="0">
                <a:solidFill>
                  <a:schemeClr val="tx1"/>
                </a:solidFill>
              </a:rPr>
              <a:t>'Green' words are phonetically decodable words that the children learn to read. They allow children to become fluent readers because regular reading of these words mean that they become familiar and are able to recognise/read them on sight. They can then use their knowledge of these words to read similar words more quickly.</a:t>
            </a:r>
            <a:br>
              <a:rPr lang="en-GB" dirty="0"/>
            </a:br>
            <a:endParaRPr lang="en-GB" dirty="0"/>
          </a:p>
        </p:txBody>
      </p:sp>
      <p:pic>
        <p:nvPicPr>
          <p:cNvPr id="3" name="Picture 2" descr="A close up of a logo&#10;&#10;Description automatically generated">
            <a:extLst>
              <a:ext uri="{FF2B5EF4-FFF2-40B4-BE49-F238E27FC236}">
                <a16:creationId xmlns:a16="http://schemas.microsoft.com/office/drawing/2014/main" id="{78BB8A38-1A83-474F-B177-D1F2A56AB6D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769405" y="5299696"/>
            <a:ext cx="1374595" cy="136815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97568"/>
          </a:xfrm>
        </p:spPr>
        <p:txBody>
          <a:bodyPr>
            <a:normAutofit/>
          </a:bodyPr>
          <a:lstStyle/>
          <a:p>
            <a:pPr algn="ctr"/>
            <a:br>
              <a:rPr lang="en-GB" b="1" u="sng" dirty="0">
                <a:solidFill>
                  <a:srgbClr val="FF0000"/>
                </a:solidFill>
              </a:rPr>
            </a:br>
            <a:r>
              <a:rPr lang="en-GB" b="1" u="sng" dirty="0">
                <a:solidFill>
                  <a:srgbClr val="FF0000"/>
                </a:solidFill>
              </a:rPr>
              <a:t>Red words</a:t>
            </a:r>
            <a:br>
              <a:rPr lang="en-GB" b="1" u="sng" dirty="0">
                <a:solidFill>
                  <a:srgbClr val="FF0000"/>
                </a:solidFill>
              </a:rPr>
            </a:br>
            <a:br>
              <a:rPr lang="en-GB" dirty="0"/>
            </a:br>
            <a:r>
              <a:rPr lang="en-GB" dirty="0">
                <a:solidFill>
                  <a:schemeClr val="tx1"/>
                </a:solidFill>
              </a:rPr>
              <a:t>These are words that children will need to learn on sight because they contain parts that are not decodable. </a:t>
            </a:r>
            <a:br>
              <a:rPr lang="en-GB" dirty="0"/>
            </a:br>
            <a:r>
              <a:rPr lang="en-GB" b="1" dirty="0">
                <a:solidFill>
                  <a:srgbClr val="FF0000"/>
                </a:solidFill>
              </a:rPr>
              <a:t>the   I   you   to</a:t>
            </a:r>
            <a:endParaRPr lang="en-GB" b="1" dirty="0"/>
          </a:p>
        </p:txBody>
      </p:sp>
      <p:pic>
        <p:nvPicPr>
          <p:cNvPr id="3" name="Picture 2" descr="A close up of a logo&#10;&#10;Description automatically generated">
            <a:extLst>
              <a:ext uri="{FF2B5EF4-FFF2-40B4-BE49-F238E27FC236}">
                <a16:creationId xmlns:a16="http://schemas.microsoft.com/office/drawing/2014/main" id="{A0C9E898-28FB-4B0A-9E14-FA15DBC4784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24328" y="5182857"/>
            <a:ext cx="1374595" cy="136815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4414" y="357166"/>
            <a:ext cx="6643734" cy="4678204"/>
          </a:xfrm>
          <a:prstGeom prst="rect">
            <a:avLst/>
          </a:prstGeom>
          <a:noFill/>
        </p:spPr>
        <p:txBody>
          <a:bodyPr wrap="square" rtlCol="0">
            <a:spAutoFit/>
          </a:bodyPr>
          <a:lstStyle/>
          <a:p>
            <a:pPr algn="ctr"/>
            <a:r>
              <a:rPr lang="en-GB" sz="5400" dirty="0"/>
              <a:t>How do we teach phonics at Leigh?</a:t>
            </a:r>
          </a:p>
          <a:p>
            <a:pPr algn="ctr"/>
            <a:endParaRPr lang="en-GB" sz="5400" dirty="0"/>
          </a:p>
          <a:p>
            <a:pPr algn="ctr"/>
            <a:r>
              <a:rPr lang="en-GB" sz="5400" dirty="0"/>
              <a:t>Imagine you’re a reception pupil…</a:t>
            </a:r>
          </a:p>
          <a:p>
            <a:pPr algn="ctr"/>
            <a:endParaRPr lang="en-GB" sz="2800" dirty="0"/>
          </a:p>
        </p:txBody>
      </p:sp>
      <p:pic>
        <p:nvPicPr>
          <p:cNvPr id="3" name="Picture 2" descr="A close up of a logo&#10;&#10;Description automatically generated">
            <a:extLst>
              <a:ext uri="{FF2B5EF4-FFF2-40B4-BE49-F238E27FC236}">
                <a16:creationId xmlns:a16="http://schemas.microsoft.com/office/drawing/2014/main" id="{06250819-E4F6-4658-8766-5D67F6C1082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52320" y="5159761"/>
            <a:ext cx="1374595" cy="13681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8229600" cy="5664122"/>
          </a:xfrm>
        </p:spPr>
        <p:txBody>
          <a:bodyPr>
            <a:normAutofit/>
          </a:bodyPr>
          <a:lstStyle/>
          <a:p>
            <a:r>
              <a:rPr lang="en-GB" dirty="0">
                <a:solidFill>
                  <a:schemeClr val="tx1"/>
                </a:solidFill>
              </a:rPr>
              <a:t>Thank you for coming and joining in with our phonics lesson! We thank you for supporting your child in the coming months by listening to them read and practise writing their sounds.</a:t>
            </a:r>
            <a:br>
              <a:rPr lang="en-GB" dirty="0">
                <a:solidFill>
                  <a:schemeClr val="tx1"/>
                </a:solidFill>
              </a:rPr>
            </a:br>
            <a:br>
              <a:rPr lang="en-GB" dirty="0">
                <a:solidFill>
                  <a:schemeClr val="tx1"/>
                </a:solidFill>
              </a:rPr>
            </a:br>
            <a:r>
              <a:rPr lang="en-GB" dirty="0">
                <a:solidFill>
                  <a:schemeClr val="tx1"/>
                </a:solidFill>
              </a:rPr>
              <a:t>Please help yourself to the resources available and do ask if you would like any further information. </a:t>
            </a:r>
            <a:br>
              <a:rPr lang="en-GB" dirty="0"/>
            </a:br>
            <a:endParaRPr lang="en-GB" dirty="0"/>
          </a:p>
        </p:txBody>
      </p:sp>
      <p:pic>
        <p:nvPicPr>
          <p:cNvPr id="4" name="Picture 3" descr="A close up of a logo&#10;&#10;Description automatically generated">
            <a:extLst>
              <a:ext uri="{FF2B5EF4-FFF2-40B4-BE49-F238E27FC236}">
                <a16:creationId xmlns:a16="http://schemas.microsoft.com/office/drawing/2014/main" id="{DD5D75CB-C1BF-4171-9DF7-A3A309012DE3}"/>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24328" y="5337212"/>
            <a:ext cx="1374595" cy="1368152"/>
          </a:xfrm>
          <a:prstGeom prst="rect">
            <a:avLst/>
          </a:prstGeom>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B06626ABF8E1F4D951A0E4956741B70" ma:contentTypeVersion="16" ma:contentTypeDescription="Create a new document." ma:contentTypeScope="" ma:versionID="d9d83ca9c091622ce94b8cdccd7c4a09">
  <xsd:schema xmlns:xsd="http://www.w3.org/2001/XMLSchema" xmlns:xs="http://www.w3.org/2001/XMLSchema" xmlns:p="http://schemas.microsoft.com/office/2006/metadata/properties" xmlns:ns2="3cfeb1c8-e166-43fc-9a2c-21996ae8f4e6" xmlns:ns3="e61ebda5-3888-44a9-812d-87200c064772" targetNamespace="http://schemas.microsoft.com/office/2006/metadata/properties" ma:root="true" ma:fieldsID="7bce09a901f75cfe7c4e201a45ea0778" ns2:_="" ns3:_="">
    <xsd:import namespace="3cfeb1c8-e166-43fc-9a2c-21996ae8f4e6"/>
    <xsd:import namespace="e61ebda5-3888-44a9-812d-87200c06477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LengthInSeconds" minOccurs="0"/>
                <xsd:element ref="ns3:MediaServiceLocation"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feb1c8-e166-43fc-9a2c-21996ae8f4e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749a841-0556-4f19-a516-25b62402da72}" ma:internalName="TaxCatchAll" ma:showField="CatchAllData" ma:web="3cfeb1c8-e166-43fc-9a2c-21996ae8f4e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61ebda5-3888-44a9-812d-87200c064772"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61ebda5-3888-44a9-812d-87200c064772">
      <Terms xmlns="http://schemas.microsoft.com/office/infopath/2007/PartnerControls"/>
    </lcf76f155ced4ddcb4097134ff3c332f>
    <TaxCatchAll xmlns="3cfeb1c8-e166-43fc-9a2c-21996ae8f4e6" xsi:nil="true"/>
  </documentManagement>
</p:properties>
</file>

<file path=customXml/itemProps1.xml><?xml version="1.0" encoding="utf-8"?>
<ds:datastoreItem xmlns:ds="http://schemas.openxmlformats.org/officeDocument/2006/customXml" ds:itemID="{4F95E39D-539F-4D59-8DBE-1105D2CC3A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feb1c8-e166-43fc-9a2c-21996ae8f4e6"/>
    <ds:schemaRef ds:uri="e61ebda5-3888-44a9-812d-87200c0647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850844E-F26B-4E0C-A4D4-1A2D0F2780D2}">
  <ds:schemaRefs>
    <ds:schemaRef ds:uri="http://schemas.microsoft.com/sharepoint/v3/contenttype/forms"/>
  </ds:schemaRefs>
</ds:datastoreItem>
</file>

<file path=customXml/itemProps3.xml><?xml version="1.0" encoding="utf-8"?>
<ds:datastoreItem xmlns:ds="http://schemas.openxmlformats.org/officeDocument/2006/customXml" ds:itemID="{95365237-C922-44E7-BA98-54BD27350BEE}">
  <ds:schemaRefs>
    <ds:schemaRef ds:uri="http://schemas.microsoft.com/office/2006/metadata/properties"/>
    <ds:schemaRef ds:uri="http://schemas.microsoft.com/office/infopath/2007/PartnerControls"/>
    <ds:schemaRef ds:uri="e61ebda5-3888-44a9-812d-87200c064772"/>
    <ds:schemaRef ds:uri="3cfeb1c8-e166-43fc-9a2c-21996ae8f4e6"/>
  </ds:schemaRefs>
</ds:datastoreItem>
</file>

<file path=docProps/app.xml><?xml version="1.0" encoding="utf-8"?>
<Properties xmlns="http://schemas.openxmlformats.org/officeDocument/2006/extended-properties" xmlns:vt="http://schemas.openxmlformats.org/officeDocument/2006/docPropsVTypes">
  <TotalTime>36</TotalTime>
  <Words>700</Words>
  <Application>Microsoft Office PowerPoint</Application>
  <PresentationFormat>On-screen Show (4:3)</PresentationFormat>
  <Paragraphs>56</Paragraphs>
  <Slides>12</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Video Watch the children as they pronounce the set 1 sounds. https://www.youtube.com/watch?v=hCBzNnSSxds  </vt:lpstr>
      <vt:lpstr>Green words 'Green' words are phonetically decodable words that the children learn to read. They allow children to become fluent readers because regular reading of these words mean that they become familiar and are able to recognise/read them on sight. They can then use their knowledge of these words to read similar words more quickly. </vt:lpstr>
      <vt:lpstr> Red words  These are words that children will need to learn on sight because they contain parts that are not decodable.  the   I   you   to</vt:lpstr>
      <vt:lpstr>PowerPoint Presentation</vt:lpstr>
      <vt:lpstr>Thank you for coming and joining in with our phonics lesson! We thank you for supporting your child in the coming months by listening to them read and practise writing their sounds.  Please help yourself to the resources available and do ask if you would like any further information.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Miskin - Leigh</dc:creator>
  <cp:lastModifiedBy>Michelle Askew</cp:lastModifiedBy>
  <cp:revision>8</cp:revision>
  <dcterms:created xsi:type="dcterms:W3CDTF">2019-09-24T17:54:30Z</dcterms:created>
  <dcterms:modified xsi:type="dcterms:W3CDTF">2023-02-10T15:58:51Z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0x0101004B06626ABF8E1F4D951A0E4956741B70</vt:lpwstr>
  </property>
  <property fmtid="{D5CDD505-2E9C-101B-9397-08002B2CF9AE}" pid="3" name="Order">
    <vt:r8>8129200</vt:r8>
  </property>
  <property fmtid="{D5CDD505-2E9C-101B-9397-08002B2CF9AE}" pid="4" name="MediaServiceImageTags">
    <vt:lpwstr/>
  </property>
</Properties>
</file>